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slides/slide91.xml" ContentType="application/vnd.openxmlformats-officedocument.presentationml.slide+xml"/>
  <Override PartName="/ppt/slides/slide92.xml" ContentType="application/vnd.openxmlformats-officedocument.presentationml.slide+xml"/>
  <Override PartName="/ppt/slides/slide93.xml" ContentType="application/vnd.openxmlformats-officedocument.presentationml.slide+xml"/>
  <Override PartName="/ppt/slides/slide94.xml" ContentType="application/vnd.openxmlformats-officedocument.presentationml.slide+xml"/>
  <Override PartName="/ppt/slides/slide95.xml" ContentType="application/vnd.openxmlformats-officedocument.presentationml.slide+xml"/>
  <Override PartName="/ppt/slides/slide96.xml" ContentType="application/vnd.openxmlformats-officedocument.presentationml.slide+xml"/>
  <Override PartName="/ppt/slides/slide97.xml" ContentType="application/vnd.openxmlformats-officedocument.presentationml.slide+xml"/>
  <Override PartName="/ppt/slides/slide98.xml" ContentType="application/vnd.openxmlformats-officedocument.presentationml.slide+xml"/>
  <Override PartName="/ppt/slides/slide99.xml" ContentType="application/vnd.openxmlformats-officedocument.presentationml.slide+xml"/>
  <Override PartName="/ppt/slides/slide100.xml" ContentType="application/vnd.openxmlformats-officedocument.presentationml.slide+xml"/>
  <Override PartName="/ppt/slides/slide101.xml" ContentType="application/vnd.openxmlformats-officedocument.presentationml.slide+xml"/>
  <Override PartName="/ppt/slides/slide102.xml" ContentType="application/vnd.openxmlformats-officedocument.presentationml.slide+xml"/>
  <Override PartName="/ppt/slides/slide103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106"/>
  </p:notesMasterIdLst>
  <p:handoutMasterIdLst>
    <p:handoutMasterId r:id="rId107"/>
  </p:handoutMasterIdLst>
  <p:sldIdLst>
    <p:sldId id="263" r:id="rId3"/>
    <p:sldId id="423" r:id="rId4"/>
    <p:sldId id="264" r:id="rId5"/>
    <p:sldId id="321" r:id="rId6"/>
    <p:sldId id="284" r:id="rId7"/>
    <p:sldId id="285" r:id="rId8"/>
    <p:sldId id="381" r:id="rId9"/>
    <p:sldId id="274" r:id="rId10"/>
    <p:sldId id="302" r:id="rId11"/>
    <p:sldId id="337" r:id="rId12"/>
    <p:sldId id="336" r:id="rId13"/>
    <p:sldId id="314" r:id="rId14"/>
    <p:sldId id="334" r:id="rId15"/>
    <p:sldId id="317" r:id="rId16"/>
    <p:sldId id="318" r:id="rId17"/>
    <p:sldId id="432" r:id="rId18"/>
    <p:sldId id="393" r:id="rId19"/>
    <p:sldId id="394" r:id="rId20"/>
    <p:sldId id="382" r:id="rId21"/>
    <p:sldId id="289" r:id="rId22"/>
    <p:sldId id="395" r:id="rId23"/>
    <p:sldId id="383" r:id="rId24"/>
    <p:sldId id="396" r:id="rId25"/>
    <p:sldId id="435" r:id="rId26"/>
    <p:sldId id="434" r:id="rId27"/>
    <p:sldId id="433" r:id="rId28"/>
    <p:sldId id="436" r:id="rId29"/>
    <p:sldId id="424" r:id="rId30"/>
    <p:sldId id="326" r:id="rId31"/>
    <p:sldId id="413" r:id="rId32"/>
    <p:sldId id="327" r:id="rId33"/>
    <p:sldId id="329" r:id="rId34"/>
    <p:sldId id="330" r:id="rId35"/>
    <p:sldId id="331" r:id="rId36"/>
    <p:sldId id="406" r:id="rId37"/>
    <p:sldId id="335" r:id="rId38"/>
    <p:sldId id="417" r:id="rId39"/>
    <p:sldId id="425" r:id="rId40"/>
    <p:sldId id="426" r:id="rId41"/>
    <p:sldId id="416" r:id="rId42"/>
    <p:sldId id="268" r:id="rId43"/>
    <p:sldId id="418" r:id="rId44"/>
    <p:sldId id="419" r:id="rId45"/>
    <p:sldId id="420" r:id="rId46"/>
    <p:sldId id="398" r:id="rId47"/>
    <p:sldId id="415" r:id="rId48"/>
    <p:sldId id="323" r:id="rId49"/>
    <p:sldId id="338" r:id="rId50"/>
    <p:sldId id="342" r:id="rId51"/>
    <p:sldId id="399" r:id="rId52"/>
    <p:sldId id="400" r:id="rId53"/>
    <p:sldId id="401" r:id="rId54"/>
    <p:sldId id="404" r:id="rId55"/>
    <p:sldId id="402" r:id="rId56"/>
    <p:sldId id="403" r:id="rId57"/>
    <p:sldId id="421" r:id="rId58"/>
    <p:sldId id="379" r:id="rId59"/>
    <p:sldId id="422" r:id="rId60"/>
    <p:sldId id="411" r:id="rId61"/>
    <p:sldId id="372" r:id="rId62"/>
    <p:sldId id="364" r:id="rId63"/>
    <p:sldId id="371" r:id="rId64"/>
    <p:sldId id="365" r:id="rId65"/>
    <p:sldId id="407" r:id="rId66"/>
    <p:sldId id="397" r:id="rId67"/>
    <p:sldId id="275" r:id="rId68"/>
    <p:sldId id="378" r:id="rId69"/>
    <p:sldId id="312" r:id="rId70"/>
    <p:sldId id="388" r:id="rId71"/>
    <p:sldId id="392" r:id="rId72"/>
    <p:sldId id="269" r:id="rId73"/>
    <p:sldId id="354" r:id="rId74"/>
    <p:sldId id="361" r:id="rId75"/>
    <p:sldId id="362" r:id="rId76"/>
    <p:sldId id="387" r:id="rId77"/>
    <p:sldId id="363" r:id="rId78"/>
    <p:sldId id="385" r:id="rId79"/>
    <p:sldId id="351" r:id="rId80"/>
    <p:sldId id="299" r:id="rId81"/>
    <p:sldId id="366" r:id="rId82"/>
    <p:sldId id="322" r:id="rId83"/>
    <p:sldId id="301" r:id="rId84"/>
    <p:sldId id="353" r:id="rId85"/>
    <p:sldId id="359" r:id="rId86"/>
    <p:sldId id="355" r:id="rId87"/>
    <p:sldId id="357" r:id="rId88"/>
    <p:sldId id="358" r:id="rId89"/>
    <p:sldId id="307" r:id="rId90"/>
    <p:sldId id="349" r:id="rId91"/>
    <p:sldId id="298" r:id="rId92"/>
    <p:sldId id="445" r:id="rId93"/>
    <p:sldId id="446" r:id="rId94"/>
    <p:sldId id="447" r:id="rId95"/>
    <p:sldId id="352" r:id="rId96"/>
    <p:sldId id="448" r:id="rId97"/>
    <p:sldId id="367" r:id="rId98"/>
    <p:sldId id="348" r:id="rId99"/>
    <p:sldId id="345" r:id="rId100"/>
    <p:sldId id="346" r:id="rId101"/>
    <p:sldId id="308" r:id="rId102"/>
    <p:sldId id="368" r:id="rId103"/>
    <p:sldId id="376" r:id="rId104"/>
    <p:sldId id="369" r:id="rId105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708" autoAdjust="0"/>
    <p:restoredTop sz="60000" autoAdjust="0"/>
  </p:normalViewPr>
  <p:slideViewPr>
    <p:cSldViewPr>
      <p:cViewPr>
        <p:scale>
          <a:sx n="33" d="100"/>
          <a:sy n="33" d="100"/>
        </p:scale>
        <p:origin x="-1626" y="-144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3830"/>
    </p:cViewPr>
  </p:sorterViewPr>
  <p:notesViewPr>
    <p:cSldViewPr>
      <p:cViewPr varScale="1">
        <p:scale>
          <a:sx n="120" d="100"/>
          <a:sy n="120" d="100"/>
        </p:scale>
        <p:origin x="-1248" y="-96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07" Type="http://schemas.openxmlformats.org/officeDocument/2006/relationships/handoutMaster" Target="handoutMasters/handoutMaster1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102" Type="http://schemas.openxmlformats.org/officeDocument/2006/relationships/slide" Target="slides/slide100.xml"/><Relationship Id="rId110" Type="http://schemas.openxmlformats.org/officeDocument/2006/relationships/theme" Target="theme/theme1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slide" Target="slides/slide93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100" Type="http://schemas.openxmlformats.org/officeDocument/2006/relationships/slide" Target="slides/slide98.xml"/><Relationship Id="rId105" Type="http://schemas.openxmlformats.org/officeDocument/2006/relationships/slide" Target="slides/slide103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slide" Target="slides/slide91.xml"/><Relationship Id="rId98" Type="http://schemas.openxmlformats.org/officeDocument/2006/relationships/slide" Target="slides/slide9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103" Type="http://schemas.openxmlformats.org/officeDocument/2006/relationships/slide" Target="slides/slide101.xml"/><Relationship Id="rId108" Type="http://schemas.openxmlformats.org/officeDocument/2006/relationships/presProps" Target="presProps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slide" Target="slides/slide94.xml"/><Relationship Id="rId111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6" Type="http://schemas.openxmlformats.org/officeDocument/2006/relationships/notesMaster" Target="notesMasters/notesMaster1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slide" Target="slides/slide92.xml"/><Relationship Id="rId99" Type="http://schemas.openxmlformats.org/officeDocument/2006/relationships/slide" Target="slides/slide97.xml"/><Relationship Id="rId101" Type="http://schemas.openxmlformats.org/officeDocument/2006/relationships/slide" Target="slides/slide99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Relationship Id="rId109" Type="http://schemas.openxmlformats.org/officeDocument/2006/relationships/viewProps" Target="viewProps.xml"/><Relationship Id="rId34" Type="http://schemas.openxmlformats.org/officeDocument/2006/relationships/slide" Target="slides/slide32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76" Type="http://schemas.openxmlformats.org/officeDocument/2006/relationships/slide" Target="slides/slide74.xml"/><Relationship Id="rId97" Type="http://schemas.openxmlformats.org/officeDocument/2006/relationships/slide" Target="slides/slide95.xml"/><Relationship Id="rId104" Type="http://schemas.openxmlformats.org/officeDocument/2006/relationships/slide" Target="slides/slide102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06/10/16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06/10/16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2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hub/builds/" TargetMode="External"/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5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6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in </a:t>
            </a:r>
            <a:r>
              <a:rPr lang="it-IT" dirty="0" err="1" smtClean="0"/>
              <a:t>defining</a:t>
            </a:r>
            <a:r>
              <a:rPr lang="it-IT" dirty="0" smtClean="0"/>
              <a:t> the binding the database</a:t>
            </a:r>
          </a:p>
          <a:p>
            <a:r>
              <a:rPr lang="it-IT" dirty="0" smtClean="0"/>
              <a:t>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Two</a:t>
            </a:r>
            <a:r>
              <a:rPr lang="it-IT" dirty="0" smtClean="0"/>
              <a:t> data source URL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 inside database per service </a:t>
            </a:r>
            <a:r>
              <a:rPr lang="it-IT" dirty="0" err="1" smtClean="0"/>
              <a:t>modality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fragment</a:t>
            </a:r>
            <a:r>
              <a:rPr lang="it-IT" baseline="0" dirty="0" smtClean="0"/>
              <a:t> of the output start up log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r>
              <a:rPr lang="it-IT" baseline="0" dirty="0" smtClean="0"/>
              <a:t>The first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to the database schema</a:t>
            </a:r>
          </a:p>
          <a:p>
            <a:r>
              <a:rPr lang="it-IT" baseline="0" dirty="0" err="1" smtClean="0"/>
              <a:t>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file </a:t>
            </a:r>
            <a:r>
              <a:rPr lang="it-IT" baseline="0" dirty="0" err="1" smtClean="0"/>
              <a:t>needed</a:t>
            </a:r>
            <a:r>
              <a:rPr lang="it-IT" baseline="0" dirty="0" smtClean="0"/>
              <a:t> to set up the database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from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digital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platform</a:t>
            </a:r>
            <a:r>
              <a:rPr lang="it-IT" baseline="0" dirty="0" smtClean="0"/>
              <a:t> a microservices’ 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a component </a:t>
            </a:r>
            <a:r>
              <a:rPr lang="it-IT" baseline="0" dirty="0" err="1" smtClean="0"/>
              <a:t>shold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remainig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a service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containerize</a:t>
            </a:r>
            <a:r>
              <a:rPr lang="it-IT" baseline="0" dirty="0" smtClean="0"/>
              <a:t> way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improvement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efficience</a:t>
            </a:r>
            <a:r>
              <a:rPr lang="it-IT" baseline="0" dirty="0" smtClean="0"/>
              <a:t>  </a:t>
            </a:r>
          </a:p>
          <a:p>
            <a:r>
              <a:rPr lang="it-IT" baseline="0" dirty="0" smtClean="0"/>
              <a:t> 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</a:t>
            </a:r>
            <a:r>
              <a:rPr lang="it-IT" baseline="0" dirty="0" err="1" smtClean="0"/>
              <a:t>execute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containers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efficient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approach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reduce the effort of setting up a complex system, made by a lot of microservices, we could leverage their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autoconsistent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contenerizing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tequinique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 by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witch the run each service and obtain a registry of all services available for the platform.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the way to ship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artifacts by means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docjer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Spring Boot packages the application as a self-contained executable JAR</a:t>
            </a:r>
          </a:p>
          <a:p>
            <a:endParaRPr lang="en-US" sz="1200" dirty="0" smtClean="0"/>
          </a:p>
          <a:p>
            <a:r>
              <a:rPr lang="en-US" sz="1200" dirty="0" smtClean="0"/>
              <a:t>So to run this microservice inside a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container it need to build an image containing that JAR file and Java</a:t>
            </a:r>
          </a:p>
          <a:p>
            <a:endParaRPr lang="en-US" sz="1200" dirty="0" smtClean="0"/>
          </a:p>
          <a:p>
            <a:r>
              <a:rPr lang="en-US" sz="1200" dirty="0" smtClean="0"/>
              <a:t>The integration test then will be done using the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images of the microservices that establish the digital platform 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integration</a:t>
            </a:r>
            <a:r>
              <a:rPr lang="it-IT" sz="2400" baseline="0" dirty="0" smtClean="0">
                <a:solidFill>
                  <a:srgbClr val="0070C0"/>
                </a:solidFill>
              </a:rPr>
              <a:t> of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inside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is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realized</a:t>
            </a:r>
            <a:r>
              <a:rPr lang="it-IT" sz="2400" baseline="0" dirty="0" smtClean="0">
                <a:solidFill>
                  <a:srgbClr val="0070C0"/>
                </a:solidFill>
              </a:rPr>
              <a:t> by the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Plug-in</a:t>
            </a:r>
          </a:p>
          <a:p>
            <a:endParaRPr lang="it-IT" sz="2400" baseline="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dockerfile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defines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and the entering shell commands in pretty much the same way  when configuring a regular OS. </a:t>
            </a:r>
            <a:endParaRPr lang="it-IT" sz="2400" dirty="0" smtClean="0">
              <a:solidFill>
                <a:srgbClr val="0070C0"/>
              </a:solidFill>
            </a:endParaRPr>
          </a:p>
          <a:p>
            <a:endParaRPr lang="it-IT" sz="240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MAVEN FRAGMENT with </a:t>
            </a:r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maven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plug</a:t>
            </a:r>
            <a:r>
              <a:rPr lang="it-IT" sz="2400" dirty="0" smtClean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Imagename</a:t>
            </a:r>
            <a:endParaRPr lang="it-IT" sz="2400" dirty="0" smtClean="0">
              <a:solidFill>
                <a:srgbClr val="0070C0"/>
              </a:solidFill>
            </a:endParaRP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Built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artifact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Capable</a:t>
            </a:r>
            <a:r>
              <a:rPr lang="it-IT" sz="2400" dirty="0" smtClean="0">
                <a:solidFill>
                  <a:srgbClr val="0070C0"/>
                </a:solidFill>
              </a:rPr>
              <a:t> to be </a:t>
            </a:r>
            <a:r>
              <a:rPr lang="it-IT" sz="2400" dirty="0" err="1" smtClean="0">
                <a:solidFill>
                  <a:srgbClr val="0070C0"/>
                </a:solidFill>
              </a:rPr>
              <a:t>integrated</a:t>
            </a:r>
            <a:r>
              <a:rPr lang="it-IT" sz="2400" dirty="0" smtClean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</a:t>
            </a:r>
            <a:r>
              <a:rPr lang="it-IT" dirty="0" err="1" smtClean="0"/>
              <a:t>docker</a:t>
            </a:r>
            <a:endParaRPr lang="it-IT" dirty="0" smtClean="0"/>
          </a:p>
          <a:p>
            <a:r>
              <a:rPr lang="it-IT" dirty="0" smtClean="0"/>
              <a:t>Log </a:t>
            </a:r>
            <a:r>
              <a:rPr lang="it-IT" dirty="0" err="1" smtClean="0"/>
              <a:t>evidence</a:t>
            </a:r>
            <a:r>
              <a:rPr lang="it-IT" dirty="0" smtClean="0"/>
              <a:t> of image building</a:t>
            </a:r>
          </a:p>
          <a:p>
            <a:r>
              <a:rPr lang="it-IT" dirty="0" err="1" smtClean="0"/>
              <a:t>Give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List of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images</a:t>
            </a:r>
          </a:p>
          <a:p>
            <a:pPr lvl="1"/>
            <a:r>
              <a:rPr lang="it-IT" sz="2400" dirty="0" err="1" smtClean="0"/>
              <a:t>Two</a:t>
            </a:r>
            <a:r>
              <a:rPr lang="it-IT" sz="2400" dirty="0" smtClean="0"/>
              <a:t> base image</a:t>
            </a:r>
          </a:p>
          <a:p>
            <a:pPr lvl="2"/>
            <a:r>
              <a:rPr lang="it-IT" sz="2400" dirty="0" smtClean="0"/>
              <a:t>Java</a:t>
            </a:r>
          </a:p>
          <a:p>
            <a:pPr lvl="2"/>
            <a:r>
              <a:rPr lang="it-IT" sz="2400" dirty="0" err="1" smtClean="0"/>
              <a:t>Mysql</a:t>
            </a:r>
            <a:endParaRPr lang="it-IT" sz="2400" dirty="0" smtClean="0"/>
          </a:p>
          <a:p>
            <a:pPr lvl="1"/>
            <a:r>
              <a:rPr lang="it-IT" sz="2400" dirty="0" smtClean="0"/>
              <a:t>New image with the microservice</a:t>
            </a:r>
          </a:p>
          <a:p>
            <a:r>
              <a:rPr lang="it-IT" sz="2400" dirty="0" smtClean="0"/>
              <a:t>Container </a:t>
            </a:r>
            <a:r>
              <a:rPr lang="it-IT" sz="2400" dirty="0" err="1" smtClean="0"/>
              <a:t>name</a:t>
            </a:r>
            <a:endParaRPr lang="it-IT" sz="2400" dirty="0" smtClean="0"/>
          </a:p>
          <a:p>
            <a:r>
              <a:rPr lang="it-IT" sz="2400" dirty="0" smtClean="0"/>
              <a:t>-d </a:t>
            </a:r>
            <a:r>
              <a:rPr lang="it-IT" sz="2400" dirty="0" err="1" smtClean="0"/>
              <a:t>as</a:t>
            </a:r>
            <a:r>
              <a:rPr lang="it-IT" sz="2400" dirty="0" smtClean="0"/>
              <a:t> a </a:t>
            </a:r>
            <a:r>
              <a:rPr lang="it-IT" sz="2400" dirty="0" err="1" smtClean="0"/>
              <a:t>demon</a:t>
            </a:r>
            <a:endParaRPr lang="it-IT" sz="2400" dirty="0" smtClean="0"/>
          </a:p>
          <a:p>
            <a:r>
              <a:rPr lang="it-IT" sz="2400" dirty="0" smtClean="0"/>
              <a:t>-p </a:t>
            </a:r>
            <a:r>
              <a:rPr lang="en-US" sz="2400" dirty="0" smtClean="0"/>
              <a:t>port mapping that associates a host port with a container port.</a:t>
            </a:r>
            <a:endParaRPr lang="it-IT" sz="2400" dirty="0" smtClean="0"/>
          </a:p>
          <a:p>
            <a:r>
              <a:rPr lang="it-IT" sz="2400" dirty="0" smtClean="0"/>
              <a:t>-t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representation of QUALITY ASSURANCE process in the form of a SEQUENCE DIAGRAM 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24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continues the Integration Phase.</a:t>
            </a:r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environment I thought to confirm the </a:t>
            </a:r>
            <a:r>
              <a:rPr lang="en-US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 used in integration.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 the geographical location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Quality Assurance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team, far from development team,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expressed the need to introduce PAAS ALM services: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HUB, Jenkins at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Openshift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Purpouse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provide a remote artifact catalog and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simple way to run the full digital platform.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err="1" smtClean="0"/>
              <a:t>Docker</a:t>
            </a:r>
            <a:r>
              <a:rPr lang="en-US" sz="2400" b="1" dirty="0" smtClean="0"/>
              <a:t> Hub </a:t>
            </a:r>
            <a:r>
              <a:rPr lang="en-US" sz="2400" dirty="0" smtClean="0"/>
              <a:t>is the cloud-based registry service of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images providing:</a:t>
            </a:r>
          </a:p>
          <a:p>
            <a:pPr lvl="1"/>
            <a:r>
              <a:rPr lang="en-US" sz="2400" dirty="0" smtClean="0"/>
              <a:t>Official and private image repositories: finding, managing, pushing and pulling images from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command line</a:t>
            </a:r>
          </a:p>
          <a:p>
            <a:pPr lvl="1"/>
            <a:r>
              <a:rPr lang="en-US" sz="2400" dirty="0" smtClean="0"/>
              <a:t>Automated builds: creating new images, manually trigged or when changes are detected in the source code repository.</a:t>
            </a:r>
          </a:p>
          <a:p>
            <a:pPr lvl="1"/>
            <a:r>
              <a:rPr lang="en-US" sz="2400" dirty="0" err="1" smtClean="0"/>
              <a:t>Webhooks</a:t>
            </a:r>
            <a:r>
              <a:rPr lang="en-US" sz="2400" dirty="0" smtClean="0"/>
              <a:t> features: triggering actions after a successful push to a repository.</a:t>
            </a:r>
          </a:p>
          <a:p>
            <a:pPr lvl="1"/>
            <a:r>
              <a:rPr lang="en-US" sz="2400" dirty="0" smtClean="0"/>
              <a:t>Team collaboration and workflow automation. </a:t>
            </a:r>
          </a:p>
          <a:p>
            <a:r>
              <a:rPr lang="en-US" sz="2400" b="1" dirty="0" err="1" smtClean="0"/>
              <a:t>OpenShift</a:t>
            </a:r>
            <a:r>
              <a:rPr lang="en-US" sz="2400" dirty="0" smtClean="0"/>
              <a:t> is Red Hat's Platform-as-a-Service cloud environment.</a:t>
            </a:r>
            <a:r>
              <a:rPr lang="en-US" sz="2400" baseline="0" dirty="0" smtClean="0"/>
              <a:t> In this environment a</a:t>
            </a:r>
            <a:r>
              <a:rPr lang="en-US" sz="2400" dirty="0" smtClean="0"/>
              <a:t> Jenkins gear, among those available in this environment, will realize the features of Continuous Integration</a:t>
            </a:r>
            <a:r>
              <a:rPr lang="en-US" sz="2400" baseline="0" dirty="0" smtClean="0"/>
              <a:t> for this project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trike="sngStrike" dirty="0" smtClean="0"/>
              <a:t>Jenkins is a full featured continuous integration (CI) server integrated with </a:t>
            </a:r>
            <a:r>
              <a:rPr lang="en-US" sz="2400" strike="sngStrike" dirty="0" err="1" smtClean="0"/>
              <a:t>github</a:t>
            </a:r>
            <a:r>
              <a:rPr lang="en-US" sz="2400" strike="sngStrike" dirty="0" smtClean="0"/>
              <a:t> repository</a:t>
            </a:r>
          </a:p>
          <a:p>
            <a:endParaRPr lang="it-IT" sz="1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from </a:t>
            </a:r>
            <a:r>
              <a:rPr lang="it-IT" dirty="0" err="1" smtClean="0"/>
              <a:t>witch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image </a:t>
            </a:r>
            <a:r>
              <a:rPr lang="it-IT" dirty="0" err="1" smtClean="0"/>
              <a:t>creation</a:t>
            </a:r>
            <a:r>
              <a:rPr lang="it-IT" dirty="0" smtClean="0"/>
              <a:t> with a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comand</a:t>
            </a:r>
            <a:r>
              <a:rPr lang="it-IT" dirty="0" smtClean="0"/>
              <a:t> the image </a:t>
            </a:r>
            <a:r>
              <a:rPr lang="it-IT" dirty="0" err="1" smtClean="0"/>
              <a:t>will</a:t>
            </a:r>
            <a:r>
              <a:rPr lang="it-IT" dirty="0" smtClean="0"/>
              <a:t> clone the repository with the </a:t>
            </a:r>
            <a:r>
              <a:rPr lang="it-IT" dirty="0" err="1" smtClean="0"/>
              <a:t>artifact</a:t>
            </a:r>
            <a:r>
              <a:rPr lang="it-IT" dirty="0" smtClean="0"/>
              <a:t> </a:t>
            </a:r>
            <a:r>
              <a:rPr lang="it-IT" dirty="0" err="1" smtClean="0"/>
              <a:t>locally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pPr lvl="1"/>
            <a:r>
              <a:rPr lang="it-IT" dirty="0" smtClean="0"/>
              <a:t>JAR</a:t>
            </a:r>
          </a:p>
          <a:p>
            <a:pPr lvl="1"/>
            <a:r>
              <a:rPr lang="it-IT" dirty="0" smtClean="0"/>
              <a:t>DOCKERFILE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GITHUB </a:t>
            </a:r>
            <a:r>
              <a:rPr lang="it-IT" dirty="0" err="1" smtClean="0"/>
              <a:t>maven</a:t>
            </a:r>
            <a:r>
              <a:rPr lang="it-IT" dirty="0" smtClean="0"/>
              <a:t> repository for the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>
                <a:hlinkClick r:id="rId3"/>
              </a:rPr>
              <a:t>Automated Builds</a:t>
            </a:r>
            <a:r>
              <a:rPr lang="en-US" strike="sngStrike" dirty="0" smtClean="0"/>
              <a:t>, which link to a source code repository and trigger an image rebuild process on </a:t>
            </a:r>
            <a:r>
              <a:rPr lang="en-US" strike="sngStrike" dirty="0" err="1" smtClean="0"/>
              <a:t>Docker</a:t>
            </a:r>
            <a:r>
              <a:rPr lang="en-US" strike="sngStrike" dirty="0" smtClean="0"/>
              <a:t> Hub when changes are detected in the source code.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Hub build </a:t>
            </a:r>
            <a:r>
              <a:rPr lang="it-IT" dirty="0" err="1" smtClean="0"/>
              <a:t>triggering</a:t>
            </a:r>
            <a:endParaRPr lang="it-IT" dirty="0" smtClean="0"/>
          </a:p>
          <a:p>
            <a:pPr lvl="1"/>
            <a:r>
              <a:rPr lang="it-IT" dirty="0" smtClean="0"/>
              <a:t>Status</a:t>
            </a:r>
          </a:p>
          <a:p>
            <a:pPr lvl="1"/>
            <a:r>
              <a:rPr lang="it-IT" dirty="0" smtClean="0"/>
              <a:t>Tag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Quality assurance or USER ACCEPTANCE TEST are 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inished successfully,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time to provide in production the digital platform services.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Project Managers aim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flexible production environment where scale up and down the resources dynamically as the needs changes. This with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addressed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 to Pivotal Web Services a cloud foundry based PAAS provider.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  experience the a priori sizing capacity plan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challenging (quite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diffcult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very often will be or too high or not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adeguate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effective transaction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difficult to scale.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JDBC</a:t>
            </a:r>
            <a:r>
              <a:rPr lang="it-IT" baseline="0" dirty="0" smtClean="0"/>
              <a:t> URL </a:t>
            </a:r>
          </a:p>
          <a:p>
            <a:r>
              <a:rPr lang="it-IT" baseline="0" dirty="0" smtClean="0"/>
              <a:t>Clear DB </a:t>
            </a:r>
            <a:r>
              <a:rPr lang="it-IT" baseline="0" dirty="0" err="1" smtClean="0"/>
              <a:t>plan</a:t>
            </a:r>
            <a:endParaRPr lang="it-IT" baseline="0" dirty="0" smtClean="0"/>
          </a:p>
          <a:p>
            <a:r>
              <a:rPr lang="it-IT" baseline="0" dirty="0" err="1" smtClean="0"/>
              <a:t>Backing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name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information on log</a:t>
            </a:r>
            <a:endParaRPr lang="it-IT" dirty="0" smtClean="0"/>
          </a:p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deployment with the wizard of </a:t>
            </a:r>
            <a:r>
              <a:rPr lang="it-IT" dirty="0" err="1" smtClean="0"/>
              <a:t>Eclipes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use the Manifest </a:t>
            </a:r>
            <a:r>
              <a:rPr lang="it-IT" dirty="0" err="1" smtClean="0"/>
              <a:t>yml</a:t>
            </a:r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smtClean="0"/>
              <a:t>Environment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values</a:t>
            </a:r>
            <a:endParaRPr lang="it-IT" dirty="0" smtClean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Maven</a:t>
            </a:r>
            <a:r>
              <a:rPr lang="it-IT" dirty="0" smtClean="0"/>
              <a:t> Plug in for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Foundry</a:t>
            </a:r>
            <a:r>
              <a:rPr lang="it-IT" dirty="0" smtClean="0"/>
              <a:t> deployment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800" dirty="0" smtClean="0"/>
          </a:p>
          <a:p>
            <a:r>
              <a:rPr lang="it-IT" sz="2800" dirty="0" smtClean="0"/>
              <a:t>The blu </a:t>
            </a:r>
            <a:r>
              <a:rPr lang="it-IT" sz="2800" dirty="0" err="1" smtClean="0"/>
              <a:t>shape</a:t>
            </a:r>
            <a:r>
              <a:rPr lang="it-IT" sz="2800" dirty="0" smtClean="0"/>
              <a:t> show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that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</a:t>
            </a:r>
            <a:r>
              <a:rPr lang="it-IT" sz="2800" dirty="0" err="1" smtClean="0"/>
              <a:t>ach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datastore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considered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as</a:t>
            </a:r>
            <a:r>
              <a:rPr lang="it-IT" sz="2800" baseline="0" dirty="0" smtClean="0"/>
              <a:t> a part of the microservice</a:t>
            </a:r>
          </a:p>
          <a:p>
            <a:endParaRPr lang="it-IT" sz="2800" dirty="0" smtClean="0"/>
          </a:p>
          <a:p>
            <a:r>
              <a:rPr lang="it-IT" sz="2800" b="1" i="1" dirty="0" smtClean="0"/>
              <a:t>Booking</a:t>
            </a:r>
            <a:r>
              <a:rPr lang="it-IT" sz="2800" dirty="0" smtClean="0"/>
              <a:t> and </a:t>
            </a:r>
            <a:r>
              <a:rPr lang="it-IT" sz="2800" b="1" i="1" dirty="0" smtClean="0"/>
              <a:t>Management</a:t>
            </a:r>
            <a:r>
              <a:rPr lang="it-IT" sz="2800" i="1" dirty="0" smtClean="0"/>
              <a:t>  </a:t>
            </a:r>
            <a:r>
              <a:rPr lang="it-IT" sz="2800" dirty="0" err="1" smtClean="0"/>
              <a:t>services</a:t>
            </a:r>
            <a:r>
              <a:rPr lang="it-IT" sz="2800" dirty="0" smtClean="0"/>
              <a:t> with a </a:t>
            </a:r>
            <a:r>
              <a:rPr lang="it-IT" sz="2800" dirty="0" err="1" smtClean="0"/>
              <a:t>MySql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endParaRPr lang="it-IT" sz="2800" dirty="0" smtClean="0"/>
          </a:p>
          <a:p>
            <a:r>
              <a:rPr lang="it-IT" sz="2800" b="1" i="1" dirty="0" err="1" smtClean="0"/>
              <a:t>Materialized</a:t>
            </a:r>
            <a:r>
              <a:rPr lang="it-IT" sz="2800" b="1" i="1" dirty="0" smtClean="0"/>
              <a:t> </a:t>
            </a:r>
            <a:r>
              <a:rPr lang="it-IT" sz="2800" b="1" i="1" dirty="0" err="1" smtClean="0"/>
              <a:t>view</a:t>
            </a:r>
            <a:r>
              <a:rPr lang="it-IT" sz="2800" b="1" i="1" dirty="0" smtClean="0"/>
              <a:t> </a:t>
            </a:r>
            <a:r>
              <a:rPr lang="it-IT" sz="2800" dirty="0" smtClean="0"/>
              <a:t>service with a </a:t>
            </a:r>
            <a:r>
              <a:rPr lang="it-IT" sz="2800" dirty="0" err="1" smtClean="0"/>
              <a:t>Mongo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endParaRPr lang="it-IT" sz="2800" dirty="0" smtClean="0"/>
          </a:p>
          <a:p>
            <a:endParaRPr lang="it-IT" sz="2800" smtClean="0"/>
          </a:p>
          <a:p>
            <a:endParaRPr lang="it-IT" sz="2800" dirty="0" smtClean="0"/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lvl="1"/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lvl="1"/>
            <a:r>
              <a:rPr lang="it-IT" dirty="0" err="1" smtClean="0"/>
              <a:t>Events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endParaRPr lang="it-IT" sz="2800" dirty="0" smtClean="0"/>
          </a:p>
          <a:p>
            <a:endParaRPr lang="it-IT" sz="2800" dirty="0" smtClean="0"/>
          </a:p>
          <a:p>
            <a:r>
              <a:rPr lang="it-IT" sz="2800" dirty="0" smtClean="0"/>
              <a:t>Three microservices </a:t>
            </a:r>
          </a:p>
          <a:p>
            <a:pPr lvl="1"/>
            <a:r>
              <a:rPr lang="it-IT" sz="2800" dirty="0" smtClean="0"/>
              <a:t>Booking core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with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engine</a:t>
            </a:r>
            <a:endParaRPr lang="it-IT" sz="2800" dirty="0" smtClean="0"/>
          </a:p>
          <a:p>
            <a:pPr lvl="1"/>
            <a:r>
              <a:rPr lang="it-IT" sz="2800" dirty="0" smtClean="0"/>
              <a:t>Management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with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engine</a:t>
            </a:r>
            <a:endParaRPr lang="it-IT" sz="2800" dirty="0" smtClean="0"/>
          </a:p>
          <a:p>
            <a:pPr lvl="1"/>
            <a:r>
              <a:rPr lang="it-IT" sz="2800" dirty="0" err="1" smtClean="0"/>
              <a:t>Materialized</a:t>
            </a:r>
            <a:r>
              <a:rPr lang="it-IT" sz="2800" dirty="0" smtClean="0"/>
              <a:t> 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</a:t>
            </a:r>
            <a:r>
              <a:rPr lang="it-IT" sz="2800" dirty="0" err="1" smtClean="0"/>
              <a:t>wih</a:t>
            </a:r>
            <a:r>
              <a:rPr lang="it-IT" sz="2800" dirty="0" smtClean="0"/>
              <a:t> a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engine</a:t>
            </a:r>
            <a:endParaRPr lang="it-IT" sz="2800" dirty="0" smtClean="0"/>
          </a:p>
          <a:p>
            <a:r>
              <a:rPr lang="it-IT" sz="2800" dirty="0" smtClean="0"/>
              <a:t>So	 in </a:t>
            </a:r>
            <a:r>
              <a:rPr lang="it-IT" sz="2800" dirty="0" err="1" smtClean="0"/>
              <a:t>we</a:t>
            </a:r>
            <a:r>
              <a:rPr lang="it-IT" sz="2800" dirty="0" smtClean="0"/>
              <a:t> can figure an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</a:t>
            </a:r>
            <a:r>
              <a:rPr lang="it-IT" sz="2800" dirty="0" err="1" smtClean="0"/>
              <a:t>also</a:t>
            </a:r>
            <a:r>
              <a:rPr lang="it-IT" sz="2800" dirty="0" smtClean="0"/>
              <a:t> of the so </a:t>
            </a:r>
            <a:r>
              <a:rPr lang="it-IT" sz="2800" dirty="0" err="1" smtClean="0"/>
              <a:t>called</a:t>
            </a:r>
            <a:r>
              <a:rPr lang="it-IT" sz="2800" dirty="0" smtClean="0"/>
              <a:t> «</a:t>
            </a:r>
            <a:r>
              <a:rPr lang="it-IT" sz="2800" dirty="0" err="1" smtClean="0"/>
              <a:t>poliglot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» a model </a:t>
            </a:r>
            <a:r>
              <a:rPr lang="it-IT" sz="2800" dirty="0" err="1" smtClean="0"/>
              <a:t>ofpersistence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spans</a:t>
            </a:r>
            <a:r>
              <a:rPr lang="it-IT" sz="2800" dirty="0" smtClean="0"/>
              <a:t> over </a:t>
            </a:r>
            <a:r>
              <a:rPr lang="it-IT" sz="2800" dirty="0" err="1" smtClean="0"/>
              <a:t>differet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r>
              <a:rPr lang="it-IT" sz="2800" dirty="0" smtClean="0"/>
              <a:t> for the  </a:t>
            </a:r>
            <a:r>
              <a:rPr lang="it-IT" sz="2800" dirty="0" err="1" smtClean="0"/>
              <a:t>fact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distributed</a:t>
            </a:r>
            <a:r>
              <a:rPr lang="it-IT" sz="2800" dirty="0" smtClean="0"/>
              <a:t>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supported</a:t>
            </a:r>
            <a:r>
              <a:rPr lang="it-IT" sz="2800" dirty="0" smtClean="0"/>
              <a:t> by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, </a:t>
            </a:r>
            <a:r>
              <a:rPr lang="it-IT" sz="2800" dirty="0" err="1" smtClean="0"/>
              <a:t>but</a:t>
            </a:r>
            <a:r>
              <a:rPr lang="it-IT" sz="2800" dirty="0" smtClean="0"/>
              <a:t> </a:t>
            </a:r>
            <a:r>
              <a:rPr lang="it-IT" sz="2800" dirty="0" err="1" smtClean="0"/>
              <a:t>overall</a:t>
            </a:r>
            <a:r>
              <a:rPr lang="it-IT" sz="2800" dirty="0" smtClean="0"/>
              <a:t> </a:t>
            </a:r>
            <a:r>
              <a:rPr lang="it-IT" sz="2800" dirty="0" err="1" smtClean="0"/>
              <a:t>because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stated</a:t>
            </a:r>
            <a:r>
              <a:rPr lang="it-IT" sz="2800" dirty="0" smtClean="0"/>
              <a:t> </a:t>
            </a:r>
            <a:r>
              <a:rPr lang="it-IT" sz="2800" dirty="0" err="1" smtClean="0"/>
              <a:t>among</a:t>
            </a:r>
            <a:r>
              <a:rPr lang="it-IT" sz="2800" dirty="0" smtClean="0"/>
              <a:t> the </a:t>
            </a:r>
            <a:r>
              <a:rPr lang="it-IT" sz="2800" dirty="0" err="1" smtClean="0"/>
              <a:t>requirement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to use </a:t>
            </a:r>
            <a:r>
              <a:rPr lang="it-IT" sz="2800" dirty="0" err="1" smtClean="0"/>
              <a:t>such</a:t>
            </a:r>
            <a:r>
              <a:rPr lang="it-IT" sz="2800" dirty="0" smtClean="0"/>
              <a:t> </a:t>
            </a:r>
            <a:r>
              <a:rPr lang="it-IT" sz="2800" dirty="0" err="1" smtClean="0"/>
              <a:t>form</a:t>
            </a:r>
            <a:r>
              <a:rPr lang="it-IT" sz="2800" dirty="0" smtClean="0"/>
              <a:t> of </a:t>
            </a:r>
            <a:r>
              <a:rPr lang="it-IT" sz="2800" dirty="0" err="1" smtClean="0"/>
              <a:t>transaction</a:t>
            </a:r>
            <a:endParaRPr lang="it-IT" sz="2800" dirty="0" smtClean="0"/>
          </a:p>
          <a:p>
            <a:endParaRPr lang="it-IT" sz="2800" dirty="0" smtClean="0"/>
          </a:p>
          <a:p>
            <a:endParaRPr lang="it-IT" sz="2800" dirty="0" smtClean="0"/>
          </a:p>
          <a:p>
            <a:r>
              <a:rPr lang="it-IT" sz="2800" dirty="0" smtClean="0"/>
              <a:t>Three microservices </a:t>
            </a:r>
          </a:p>
          <a:p>
            <a:pPr lvl="1"/>
            <a:r>
              <a:rPr lang="it-IT" sz="2800" dirty="0" smtClean="0"/>
              <a:t>Booking core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with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engine</a:t>
            </a:r>
            <a:endParaRPr lang="it-IT" sz="2800" dirty="0" smtClean="0"/>
          </a:p>
          <a:p>
            <a:pPr lvl="1"/>
            <a:r>
              <a:rPr lang="it-IT" sz="2800" dirty="0" smtClean="0"/>
              <a:t>Management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with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engine</a:t>
            </a:r>
            <a:endParaRPr lang="it-IT" sz="2800" dirty="0" smtClean="0"/>
          </a:p>
          <a:p>
            <a:pPr lvl="1"/>
            <a:r>
              <a:rPr lang="it-IT" sz="2800" dirty="0" err="1" smtClean="0"/>
              <a:t>Materialized</a:t>
            </a:r>
            <a:r>
              <a:rPr lang="it-IT" sz="2800" dirty="0" smtClean="0"/>
              <a:t> 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</a:t>
            </a:r>
            <a:r>
              <a:rPr lang="it-IT" sz="2800" dirty="0" err="1" smtClean="0"/>
              <a:t>wih</a:t>
            </a:r>
            <a:r>
              <a:rPr lang="it-IT" sz="2800" dirty="0" smtClean="0"/>
              <a:t> a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engine</a:t>
            </a:r>
            <a:endParaRPr lang="it-IT" sz="2800" dirty="0" smtClean="0"/>
          </a:p>
          <a:p>
            <a:r>
              <a:rPr lang="it-IT" sz="2800" dirty="0" smtClean="0"/>
              <a:t>So	 in </a:t>
            </a:r>
            <a:r>
              <a:rPr lang="it-IT" sz="2800" dirty="0" err="1" smtClean="0"/>
              <a:t>we</a:t>
            </a:r>
            <a:r>
              <a:rPr lang="it-IT" sz="2800" dirty="0" smtClean="0"/>
              <a:t> can figure an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</a:t>
            </a:r>
            <a:r>
              <a:rPr lang="it-IT" sz="2800" dirty="0" err="1" smtClean="0"/>
              <a:t>also</a:t>
            </a:r>
            <a:r>
              <a:rPr lang="it-IT" sz="2800" dirty="0" smtClean="0"/>
              <a:t> of the so </a:t>
            </a:r>
            <a:r>
              <a:rPr lang="it-IT" sz="2800" dirty="0" err="1" smtClean="0"/>
              <a:t>called</a:t>
            </a:r>
            <a:r>
              <a:rPr lang="it-IT" sz="2800" dirty="0" smtClean="0"/>
              <a:t> «</a:t>
            </a:r>
            <a:r>
              <a:rPr lang="it-IT" sz="2800" dirty="0" err="1" smtClean="0"/>
              <a:t>poliglot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» a model </a:t>
            </a:r>
            <a:r>
              <a:rPr lang="it-IT" sz="2800" dirty="0" err="1" smtClean="0"/>
              <a:t>ofpersistence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spans</a:t>
            </a:r>
            <a:r>
              <a:rPr lang="it-IT" sz="2800" dirty="0" smtClean="0"/>
              <a:t> over </a:t>
            </a:r>
            <a:r>
              <a:rPr lang="it-IT" sz="2800" dirty="0" err="1" smtClean="0"/>
              <a:t>differet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r>
              <a:rPr lang="it-IT" sz="2800" dirty="0" smtClean="0"/>
              <a:t> for the  </a:t>
            </a:r>
            <a:r>
              <a:rPr lang="it-IT" sz="2800" dirty="0" err="1" smtClean="0"/>
              <a:t>fact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distributed</a:t>
            </a:r>
            <a:r>
              <a:rPr lang="it-IT" sz="2800" dirty="0" smtClean="0"/>
              <a:t>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supported</a:t>
            </a:r>
            <a:r>
              <a:rPr lang="it-IT" sz="2800" dirty="0" smtClean="0"/>
              <a:t> by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, </a:t>
            </a:r>
            <a:r>
              <a:rPr lang="it-IT" sz="2800" dirty="0" err="1" smtClean="0"/>
              <a:t>but</a:t>
            </a:r>
            <a:r>
              <a:rPr lang="it-IT" sz="2800" dirty="0" smtClean="0"/>
              <a:t> </a:t>
            </a:r>
            <a:r>
              <a:rPr lang="it-IT" sz="2800" dirty="0" err="1" smtClean="0"/>
              <a:t>overall</a:t>
            </a:r>
            <a:r>
              <a:rPr lang="it-IT" sz="2800" dirty="0" smtClean="0"/>
              <a:t> </a:t>
            </a:r>
            <a:r>
              <a:rPr lang="it-IT" sz="2800" dirty="0" err="1" smtClean="0"/>
              <a:t>because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stated</a:t>
            </a:r>
            <a:r>
              <a:rPr lang="it-IT" sz="2800" dirty="0" smtClean="0"/>
              <a:t> </a:t>
            </a:r>
            <a:r>
              <a:rPr lang="it-IT" sz="2800" dirty="0" err="1" smtClean="0"/>
              <a:t>among</a:t>
            </a:r>
            <a:r>
              <a:rPr lang="it-IT" sz="2800" dirty="0" smtClean="0"/>
              <a:t> the </a:t>
            </a:r>
            <a:r>
              <a:rPr lang="it-IT" sz="2800" dirty="0" err="1" smtClean="0"/>
              <a:t>requirement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to use </a:t>
            </a:r>
            <a:r>
              <a:rPr lang="it-IT" sz="2800" dirty="0" err="1" smtClean="0"/>
              <a:t>such</a:t>
            </a:r>
            <a:r>
              <a:rPr lang="it-IT" sz="2800" dirty="0" smtClean="0"/>
              <a:t> </a:t>
            </a:r>
            <a:r>
              <a:rPr lang="it-IT" sz="2800" dirty="0" err="1" smtClean="0"/>
              <a:t>form</a:t>
            </a:r>
            <a:r>
              <a:rPr lang="it-IT" sz="2800" dirty="0" smtClean="0"/>
              <a:t> of </a:t>
            </a:r>
            <a:r>
              <a:rPr lang="it-IT" sz="2800" dirty="0" err="1" smtClean="0"/>
              <a:t>transaction</a:t>
            </a:r>
            <a:endParaRPr lang="it-IT" sz="2800" dirty="0" smtClean="0"/>
          </a:p>
          <a:p>
            <a:endParaRPr lang="it-IT" sz="2800" dirty="0" smtClean="0"/>
          </a:p>
          <a:p>
            <a:endParaRPr lang="it-IT" sz="2800" dirty="0" smtClean="0"/>
          </a:p>
          <a:p>
            <a:r>
              <a:rPr lang="it-IT" sz="2800" dirty="0" smtClean="0"/>
              <a:t>Three microservices </a:t>
            </a:r>
          </a:p>
          <a:p>
            <a:pPr lvl="1"/>
            <a:r>
              <a:rPr lang="it-IT" sz="2800" dirty="0" smtClean="0"/>
              <a:t>Booking core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with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engine</a:t>
            </a:r>
            <a:endParaRPr lang="it-IT" sz="2800" dirty="0" smtClean="0"/>
          </a:p>
          <a:p>
            <a:pPr lvl="1"/>
            <a:r>
              <a:rPr lang="it-IT" sz="2800" dirty="0" smtClean="0"/>
              <a:t>Management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with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engine</a:t>
            </a:r>
            <a:endParaRPr lang="it-IT" sz="2800" dirty="0" smtClean="0"/>
          </a:p>
          <a:p>
            <a:pPr lvl="1"/>
            <a:r>
              <a:rPr lang="it-IT" sz="2800" dirty="0" err="1" smtClean="0"/>
              <a:t>Materialized</a:t>
            </a:r>
            <a:r>
              <a:rPr lang="it-IT" sz="2800" dirty="0" smtClean="0"/>
              <a:t> 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</a:t>
            </a:r>
            <a:r>
              <a:rPr lang="it-IT" sz="2800" dirty="0" smtClean="0"/>
              <a:t> </a:t>
            </a:r>
            <a:r>
              <a:rPr lang="it-IT" sz="2800" dirty="0" err="1" smtClean="0"/>
              <a:t>wih</a:t>
            </a:r>
            <a:r>
              <a:rPr lang="it-IT" sz="2800" dirty="0" smtClean="0"/>
              <a:t> a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engine</a:t>
            </a:r>
            <a:endParaRPr lang="it-IT" sz="2800" dirty="0" smtClean="0"/>
          </a:p>
          <a:p>
            <a:r>
              <a:rPr lang="it-IT" sz="2800" dirty="0" smtClean="0"/>
              <a:t>So	 in </a:t>
            </a:r>
            <a:r>
              <a:rPr lang="it-IT" sz="2800" dirty="0" err="1" smtClean="0"/>
              <a:t>we</a:t>
            </a:r>
            <a:r>
              <a:rPr lang="it-IT" sz="2800" dirty="0" smtClean="0"/>
              <a:t> can figure an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</a:t>
            </a:r>
            <a:r>
              <a:rPr lang="it-IT" sz="2800" dirty="0" err="1" smtClean="0"/>
              <a:t>also</a:t>
            </a:r>
            <a:r>
              <a:rPr lang="it-IT" sz="2800" dirty="0" smtClean="0"/>
              <a:t> of the so </a:t>
            </a:r>
            <a:r>
              <a:rPr lang="it-IT" sz="2800" dirty="0" err="1" smtClean="0"/>
              <a:t>called</a:t>
            </a:r>
            <a:r>
              <a:rPr lang="it-IT" sz="2800" dirty="0" smtClean="0"/>
              <a:t> «</a:t>
            </a:r>
            <a:r>
              <a:rPr lang="it-IT" sz="2800" dirty="0" err="1" smtClean="0"/>
              <a:t>poliglot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» a model </a:t>
            </a:r>
            <a:r>
              <a:rPr lang="it-IT" sz="2800" dirty="0" err="1" smtClean="0"/>
              <a:t>ofpersistence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spans</a:t>
            </a:r>
            <a:r>
              <a:rPr lang="it-IT" sz="2800" dirty="0" smtClean="0"/>
              <a:t> over </a:t>
            </a:r>
            <a:r>
              <a:rPr lang="it-IT" sz="2800" dirty="0" err="1" smtClean="0"/>
              <a:t>differet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r>
              <a:rPr lang="it-IT" sz="2800" dirty="0" smtClean="0"/>
              <a:t> for the  </a:t>
            </a:r>
            <a:r>
              <a:rPr lang="it-IT" sz="2800" dirty="0" err="1" smtClean="0"/>
              <a:t>fact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distributed</a:t>
            </a:r>
            <a:r>
              <a:rPr lang="it-IT" sz="2800" dirty="0" smtClean="0"/>
              <a:t>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supported</a:t>
            </a:r>
            <a:r>
              <a:rPr lang="it-IT" sz="2800" dirty="0" smtClean="0"/>
              <a:t> by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, </a:t>
            </a:r>
            <a:r>
              <a:rPr lang="it-IT" sz="2800" dirty="0" err="1" smtClean="0"/>
              <a:t>but</a:t>
            </a:r>
            <a:r>
              <a:rPr lang="it-IT" sz="2800" dirty="0" smtClean="0"/>
              <a:t> </a:t>
            </a:r>
            <a:r>
              <a:rPr lang="it-IT" sz="2800" dirty="0" err="1" smtClean="0"/>
              <a:t>overall</a:t>
            </a:r>
            <a:r>
              <a:rPr lang="it-IT" sz="2800" dirty="0" smtClean="0"/>
              <a:t> </a:t>
            </a:r>
            <a:r>
              <a:rPr lang="it-IT" sz="2800" dirty="0" err="1" smtClean="0"/>
              <a:t>because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stated</a:t>
            </a:r>
            <a:r>
              <a:rPr lang="it-IT" sz="2800" dirty="0" smtClean="0"/>
              <a:t> </a:t>
            </a:r>
            <a:r>
              <a:rPr lang="it-IT" sz="2800" dirty="0" err="1" smtClean="0"/>
              <a:t>among</a:t>
            </a:r>
            <a:r>
              <a:rPr lang="it-IT" sz="2800" dirty="0" smtClean="0"/>
              <a:t> the </a:t>
            </a:r>
            <a:r>
              <a:rPr lang="it-IT" sz="2800" dirty="0" err="1" smtClean="0"/>
              <a:t>requirement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to use </a:t>
            </a:r>
            <a:r>
              <a:rPr lang="it-IT" sz="2800" dirty="0" err="1" smtClean="0"/>
              <a:t>such</a:t>
            </a:r>
            <a:r>
              <a:rPr lang="it-IT" sz="2800" dirty="0" smtClean="0"/>
              <a:t> </a:t>
            </a:r>
            <a:r>
              <a:rPr lang="it-IT" sz="2800" dirty="0" err="1" smtClean="0"/>
              <a:t>form</a:t>
            </a:r>
            <a:r>
              <a:rPr lang="it-IT" sz="2800" dirty="0" smtClean="0"/>
              <a:t> of </a:t>
            </a:r>
            <a:r>
              <a:rPr lang="it-IT" sz="2800" dirty="0" err="1" smtClean="0"/>
              <a:t>transaction</a:t>
            </a:r>
            <a:endParaRPr lang="it-IT" sz="2800" dirty="0" smtClean="0"/>
          </a:p>
          <a:p>
            <a:endParaRPr lang="it-IT" dirty="0" smtClean="0"/>
          </a:p>
          <a:p>
            <a:r>
              <a:rPr lang="en-US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During this speech i will add new services  that realize other aspects of the system.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u="none" strike="no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 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landscape of this system will became </a:t>
            </a:r>
            <a:r>
              <a:rPr lang="en-US" sz="1200" strike="sngStrike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muxh</a:t>
            </a:r>
            <a:r>
              <a:rPr lang="en-US" sz="1200" strike="sngStrik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more real during this presentation adding new services or microservices talking about event driven architecture and wiring microservices</a:t>
            </a:r>
            <a:endParaRPr lang="it-IT" sz="120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chart </a:t>
            </a:r>
            <a:r>
              <a:rPr lang="it-IT" baseline="0" dirty="0" err="1" smtClean="0"/>
              <a:t>provide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subscribing</a:t>
            </a:r>
            <a:r>
              <a:rPr lang="it-IT" baseline="0" dirty="0" smtClean="0"/>
              <a:t> / </a:t>
            </a:r>
            <a:r>
              <a:rPr lang="it-IT" baseline="0" dirty="0" err="1" smtClean="0"/>
              <a:t>publisshing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endParaRPr lang="it-IT" dirty="0" smtClean="0"/>
          </a:p>
          <a:p>
            <a:r>
              <a:rPr lang="it-IT" dirty="0" smtClean="0"/>
              <a:t>Three </a:t>
            </a:r>
            <a:r>
              <a:rPr lang="it-IT" dirty="0" err="1" smtClean="0"/>
              <a:t>services</a:t>
            </a:r>
            <a:r>
              <a:rPr lang="it-IT" dirty="0" smtClean="0"/>
              <a:t> and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three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topics</a:t>
            </a:r>
            <a:endParaRPr lang="it-IT" baseline="0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publis7subscribing of the </a:t>
            </a:r>
            <a:r>
              <a:rPr lang="it-IT" baseline="0" dirty="0" err="1" smtClean="0"/>
              <a:t>not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confirmed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topic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594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Binding: </a:t>
            </a:r>
            <a:r>
              <a:rPr lang="it-IT" dirty="0" err="1" smtClean="0"/>
              <a:t>define</a:t>
            </a:r>
            <a:r>
              <a:rPr lang="it-IT" dirty="0" smtClean="0"/>
              <a:t> the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expected</a:t>
            </a:r>
            <a:r>
              <a:rPr lang="it-IT" dirty="0" smtClean="0"/>
              <a:t>, in </a:t>
            </a:r>
            <a:r>
              <a:rPr lang="it-IT" dirty="0" err="1" smtClean="0"/>
              <a:t>this</a:t>
            </a:r>
            <a:r>
              <a:rPr lang="it-IT" dirty="0" smtClean="0"/>
              <a:t> case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choosed</a:t>
            </a:r>
            <a:r>
              <a:rPr lang="it-IT" dirty="0" smtClean="0"/>
              <a:t> a </a:t>
            </a:r>
            <a:r>
              <a:rPr lang="it-IT" dirty="0" err="1" smtClean="0"/>
              <a:t>specified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. </a:t>
            </a:r>
            <a:r>
              <a:rPr lang="it-IT" dirty="0" err="1" smtClean="0"/>
              <a:t>But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/</a:t>
            </a:r>
            <a:r>
              <a:rPr lang="it-IT" dirty="0" err="1" smtClean="0"/>
              <a:t>json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Binding to the </a:t>
            </a:r>
            <a:r>
              <a:rPr lang="it-IT" dirty="0" err="1" smtClean="0"/>
              <a:t>iterface</a:t>
            </a:r>
            <a:endParaRPr lang="it-IT" dirty="0" smtClean="0"/>
          </a:p>
          <a:p>
            <a:r>
              <a:rPr lang="it-IT" dirty="0" smtClean="0"/>
              <a:t>Implementation of the </a:t>
            </a:r>
            <a:r>
              <a:rPr lang="it-IT" dirty="0" err="1" smtClean="0"/>
              <a:t>metod</a:t>
            </a:r>
            <a:r>
              <a:rPr lang="it-IT" dirty="0" smtClean="0"/>
              <a:t> </a:t>
            </a:r>
            <a:r>
              <a:rPr lang="it-IT" dirty="0" err="1" smtClean="0"/>
              <a:t>declared</a:t>
            </a:r>
            <a:r>
              <a:rPr lang="it-IT" dirty="0" smtClean="0"/>
              <a:t> inside the </a:t>
            </a:r>
            <a:r>
              <a:rPr lang="it-IT" dirty="0" err="1" smtClean="0"/>
              <a:t>interface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200" dirty="0" smtClean="0"/>
              <a:t>ADDED RECORD STATE IN THE WORKFLOW</a:t>
            </a:r>
          </a:p>
          <a:p>
            <a:pPr lvl="1"/>
            <a:r>
              <a:rPr lang="it-IT" sz="3200" dirty="0" smtClean="0"/>
              <a:t>State of </a:t>
            </a:r>
            <a:r>
              <a:rPr lang="it-IT" sz="3200" dirty="0" err="1" smtClean="0"/>
              <a:t>records</a:t>
            </a:r>
            <a:endParaRPr lang="it-IT" sz="3200" dirty="0" smtClean="0"/>
          </a:p>
          <a:p>
            <a:pPr lvl="1"/>
            <a:r>
              <a:rPr lang="it-IT" sz="3200" dirty="0" err="1" smtClean="0"/>
              <a:t>Informaton</a:t>
            </a:r>
            <a:r>
              <a:rPr lang="it-IT" sz="3200" dirty="0" smtClean="0"/>
              <a:t> </a:t>
            </a:r>
            <a:r>
              <a:rPr lang="it-IT" sz="3200" dirty="0" err="1" smtClean="0"/>
              <a:t>necesary</a:t>
            </a:r>
            <a:r>
              <a:rPr lang="it-IT" sz="3200" dirty="0" smtClean="0"/>
              <a:t> to </a:t>
            </a:r>
            <a:r>
              <a:rPr lang="it-IT" sz="3200" dirty="0" err="1" smtClean="0"/>
              <a:t>implement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 smtClean="0"/>
              <a:t>behaviour</a:t>
            </a:r>
            <a:endParaRPr lang="it-IT" sz="3200" dirty="0" smtClean="0"/>
          </a:p>
          <a:p>
            <a:pPr lvl="1"/>
            <a:r>
              <a:rPr lang="it-IT" sz="3200" dirty="0" err="1" smtClean="0"/>
              <a:t>Bbokingstate</a:t>
            </a:r>
            <a:r>
              <a:rPr lang="it-IT" sz="3200" dirty="0" smtClean="0"/>
              <a:t> -&gt; </a:t>
            </a:r>
            <a:r>
              <a:rPr lang="it-IT" sz="3200" dirty="0" err="1" smtClean="0"/>
              <a:t>managing</a:t>
            </a:r>
            <a:r>
              <a:rPr lang="it-IT" sz="3200" dirty="0" smtClean="0"/>
              <a:t> the state of the record in the workflow</a:t>
            </a:r>
          </a:p>
          <a:p>
            <a:pPr lvl="1"/>
            <a:r>
              <a:rPr lang="it-IT" sz="3200" dirty="0" err="1" smtClean="0"/>
              <a:t>Timestamof</a:t>
            </a:r>
            <a:r>
              <a:rPr lang="it-IT" sz="3200" dirty="0" smtClean="0"/>
              <a:t> </a:t>
            </a:r>
            <a:r>
              <a:rPr lang="it-IT" sz="3200" dirty="0" err="1" smtClean="0"/>
              <a:t>dcreation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manage</a:t>
            </a:r>
            <a:r>
              <a:rPr lang="it-IT" sz="3200" dirty="0" smtClean="0"/>
              <a:t> </a:t>
            </a:r>
            <a:r>
              <a:rPr lang="it-IT" sz="3200" dirty="0" err="1" smtClean="0"/>
              <a:t>eventully</a:t>
            </a:r>
            <a:r>
              <a:rPr lang="it-IT" sz="3200" dirty="0" smtClean="0"/>
              <a:t> </a:t>
            </a:r>
            <a:r>
              <a:rPr lang="it-IT" sz="3200" dirty="0" err="1" smtClean="0"/>
              <a:t>errors</a:t>
            </a:r>
            <a:r>
              <a:rPr lang="it-IT" sz="3200" dirty="0" smtClean="0"/>
              <a:t> in the message broker or </a:t>
            </a:r>
            <a:r>
              <a:rPr lang="it-IT" sz="3200" dirty="0" err="1" smtClean="0"/>
              <a:t>application</a:t>
            </a:r>
            <a:endParaRPr lang="it-IT" sz="3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smtClean="0"/>
          </a:p>
          <a:p>
            <a:r>
              <a:rPr lang="it-IT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Details</a:t>
            </a:r>
            <a:r>
              <a:rPr lang="it-IT" dirty="0" smtClean="0"/>
              <a:t> of client </a:t>
            </a:r>
            <a:r>
              <a:rPr lang="it-IT" dirty="0" err="1" smtClean="0"/>
              <a:t>invocation</a:t>
            </a:r>
            <a:r>
              <a:rPr lang="it-IT" dirty="0" smtClean="0"/>
              <a:t> </a:t>
            </a:r>
            <a:r>
              <a:rPr lang="it-IT" dirty="0" err="1" smtClean="0"/>
              <a:t>toward</a:t>
            </a:r>
            <a:r>
              <a:rPr lang="it-IT" dirty="0" smtClean="0"/>
              <a:t> service </a:t>
            </a:r>
          </a:p>
          <a:p>
            <a:r>
              <a:rPr lang="it-IT" dirty="0" smtClean="0"/>
              <a:t>Index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smtClean="0"/>
              <a:t>Output trace of the service </a:t>
            </a:r>
            <a:r>
              <a:rPr lang="it-IT" baseline="0" dirty="0" err="1" smtClean="0"/>
              <a:t>invoked</a:t>
            </a:r>
            <a:r>
              <a:rPr lang="it-IT" baseline="0" dirty="0" smtClean="0"/>
              <a:t> – NOTE IS RESPONDING THE INSTANCE 0 (APP/0)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smtClean="0"/>
              <a:t>INTRODUCTION</a:t>
            </a:r>
            <a:r>
              <a:rPr lang="it-IT" sz="1200" baseline="0" dirty="0" smtClean="0"/>
              <a:t> AT THIS PHASE</a:t>
            </a:r>
          </a:p>
          <a:p>
            <a:r>
              <a:rPr lang="it-IT" sz="1200" baseline="0" dirty="0" smtClean="0"/>
              <a:t>Once </a:t>
            </a:r>
            <a:r>
              <a:rPr lang="it-IT" sz="1200" baseline="0" dirty="0" err="1" smtClean="0"/>
              <a:t>defined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patterns</a:t>
            </a:r>
            <a:r>
              <a:rPr lang="it-IT" sz="1200" baseline="0" dirty="0" smtClean="0"/>
              <a:t> and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we</a:t>
            </a:r>
            <a:r>
              <a:rPr lang="it-IT" sz="1200" baseline="0" dirty="0" smtClean="0"/>
              <a:t> start the </a:t>
            </a:r>
            <a:r>
              <a:rPr lang="it-IT" sz="1200" baseline="0" dirty="0" err="1" smtClean="0"/>
              <a:t>microservice’s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development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I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highlight</a:t>
            </a:r>
            <a:r>
              <a:rPr lang="it-IT" sz="1200" baseline="0" dirty="0" smtClean="0"/>
              <a:t> some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and configuration </a:t>
            </a:r>
            <a:r>
              <a:rPr lang="it-IT" sz="1200" baseline="0" dirty="0" err="1" smtClean="0"/>
              <a:t>details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related</a:t>
            </a:r>
            <a:r>
              <a:rPr lang="it-IT" sz="1200" baseline="0" dirty="0" smtClean="0"/>
              <a:t> to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choosed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With the focus on database per service pattern  </a:t>
            </a:r>
          </a:p>
          <a:p>
            <a:endParaRPr lang="it-IT" sz="1200" baseline="0" dirty="0" smtClean="0"/>
          </a:p>
          <a:p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This</a:t>
            </a:r>
            <a:r>
              <a:rPr lang="it-IT" sz="1200" dirty="0" smtClean="0"/>
              <a:t> </a:t>
            </a:r>
            <a:r>
              <a:rPr lang="it-IT" sz="1200" dirty="0" err="1" smtClean="0"/>
              <a:t>is</a:t>
            </a:r>
            <a:r>
              <a:rPr lang="it-IT" sz="1200" dirty="0" smtClean="0"/>
              <a:t> the </a:t>
            </a:r>
            <a:r>
              <a:rPr lang="it-IT" sz="1200" dirty="0" err="1" smtClean="0"/>
              <a:t>technical</a:t>
            </a:r>
            <a:r>
              <a:rPr lang="it-IT" sz="1200" dirty="0" smtClean="0"/>
              <a:t> layout</a:t>
            </a:r>
            <a:r>
              <a:rPr lang="it-IT" sz="1200" baseline="0" dirty="0" smtClean="0"/>
              <a:t> of the service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have</a:t>
            </a:r>
            <a:r>
              <a:rPr lang="it-IT" sz="1200" baseline="0" dirty="0" smtClean="0"/>
              <a:t> in </a:t>
            </a:r>
            <a:r>
              <a:rPr lang="it-IT" sz="1200" baseline="0" dirty="0" err="1" smtClean="0"/>
              <a:t>charge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the</a:t>
            </a:r>
            <a:r>
              <a:rPr lang="it-IT" sz="1200" baseline="0" dirty="0" smtClean="0"/>
              <a:t> booking information </a:t>
            </a:r>
            <a:r>
              <a:rPr lang="it-IT" sz="1200" baseline="0" dirty="0" err="1" smtClean="0"/>
              <a:t>function</a:t>
            </a:r>
            <a:r>
              <a:rPr lang="it-IT" sz="1200" baseline="0" dirty="0" smtClean="0"/>
              <a:t>. </a:t>
            </a:r>
          </a:p>
          <a:p>
            <a:r>
              <a:rPr lang="it-IT" sz="1200" dirty="0" smtClean="0"/>
              <a:t>I </a:t>
            </a:r>
            <a:r>
              <a:rPr lang="it-IT" sz="1200" dirty="0" err="1" smtClean="0"/>
              <a:t>will</a:t>
            </a:r>
            <a:r>
              <a:rPr lang="it-IT" sz="1200" dirty="0" smtClean="0"/>
              <a:t> focus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development highlights of database per service architecture: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implementation of 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</a:t>
            </a:r>
            <a:endParaRPr lang="it-IT" sz="1200" dirty="0" smtClean="0"/>
          </a:p>
          <a:p>
            <a:r>
              <a:rPr lang="it-IT" sz="1200" dirty="0" smtClean="0"/>
              <a:t>The blue </a:t>
            </a:r>
            <a:r>
              <a:rPr lang="it-IT" sz="1200" dirty="0" err="1" smtClean="0"/>
              <a:t>shape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represents</a:t>
            </a:r>
            <a:r>
              <a:rPr lang="it-IT" sz="1200" baseline="0" dirty="0" smtClean="0"/>
              <a:t> the core </a:t>
            </a:r>
            <a:r>
              <a:rPr lang="it-IT" sz="1200" baseline="0" dirty="0" err="1" smtClean="0"/>
              <a:t>functionality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are </a:t>
            </a:r>
            <a:r>
              <a:rPr lang="it-IT" sz="1200" baseline="0" dirty="0" err="1" smtClean="0"/>
              <a:t>exposed</a:t>
            </a:r>
            <a:r>
              <a:rPr lang="it-IT" sz="1200" baseline="0" dirty="0" smtClean="0"/>
              <a:t> by REST API on the HTTP </a:t>
            </a:r>
            <a:r>
              <a:rPr lang="it-IT" sz="1200" baseline="0" dirty="0" err="1" smtClean="0"/>
              <a:t>protocol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The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listen</a:t>
            </a:r>
            <a:r>
              <a:rPr lang="it-IT" sz="1200" baseline="0" dirty="0" smtClean="0"/>
              <a:t> to the REST </a:t>
            </a:r>
            <a:r>
              <a:rPr lang="it-IT" sz="1200" baseline="0" dirty="0" err="1" smtClean="0"/>
              <a:t>requests</a:t>
            </a:r>
            <a:r>
              <a:rPr lang="it-IT" sz="1200" baseline="0" dirty="0" smtClean="0"/>
              <a:t> on the 7111 </a:t>
            </a:r>
            <a:r>
              <a:rPr lang="it-IT" sz="1200" baseline="0" dirty="0" err="1" smtClean="0"/>
              <a:t>port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For the </a:t>
            </a:r>
            <a:r>
              <a:rPr lang="it-IT" sz="1200" baseline="0" dirty="0" err="1" smtClean="0"/>
              <a:t>datastore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showed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invariant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with an H2 </a:t>
            </a:r>
            <a:r>
              <a:rPr lang="it-IT" sz="1200" baseline="0" dirty="0" err="1" smtClean="0"/>
              <a:t>embedded</a:t>
            </a:r>
            <a:r>
              <a:rPr lang="it-IT" sz="1200" baseline="0" dirty="0" smtClean="0"/>
              <a:t> and in </a:t>
            </a:r>
            <a:r>
              <a:rPr lang="it-IT" sz="1200" baseline="0" dirty="0" err="1" smtClean="0"/>
              <a:t>memory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and with a standard </a:t>
            </a:r>
            <a:r>
              <a:rPr lang="it-IT" sz="1200" baseline="0" dirty="0" err="1" smtClean="0"/>
              <a:t>MySql</a:t>
            </a:r>
            <a:r>
              <a:rPr lang="it-IT" sz="1200" baseline="0" dirty="0" smtClean="0"/>
              <a:t> server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H2 in </a:t>
            </a:r>
            <a:r>
              <a:rPr lang="it-IT" sz="1200" dirty="0" err="1" smtClean="0"/>
              <a:t>memory</a:t>
            </a:r>
            <a:r>
              <a:rPr lang="it-IT" sz="1200" dirty="0" smtClean="0"/>
              <a:t>(performance / fast </a:t>
            </a:r>
            <a:r>
              <a:rPr lang="it-IT" sz="1200" dirty="0" err="1" smtClean="0"/>
              <a:t>unit</a:t>
            </a:r>
            <a:r>
              <a:rPr lang="it-IT" sz="1200" dirty="0" smtClean="0"/>
              <a:t> test </a:t>
            </a:r>
            <a:r>
              <a:rPr lang="it-IT" sz="1200" dirty="0" err="1" smtClean="0"/>
              <a:t>execution</a:t>
            </a:r>
            <a:r>
              <a:rPr lang="it-IT" sz="1200" dirty="0" smtClean="0"/>
              <a:t>/ </a:t>
            </a:r>
            <a:r>
              <a:rPr lang="it-IT" sz="1200" dirty="0" err="1" smtClean="0"/>
              <a:t>enforcement</a:t>
            </a:r>
            <a:r>
              <a:rPr lang="it-IT" sz="1200" dirty="0" smtClean="0"/>
              <a:t> of the database per service pattern</a:t>
            </a:r>
            <a:endParaRPr lang="it-IT" dirty="0" smtClean="0"/>
          </a:p>
          <a:p>
            <a:endParaRPr lang="it-IT" sz="1200" baseline="0" dirty="0" smtClean="0"/>
          </a:p>
          <a:p>
            <a:endParaRPr lang="it-IT" sz="1200" baseline="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These</a:t>
            </a:r>
            <a:r>
              <a:rPr lang="it-IT" sz="1200" dirty="0" smtClean="0"/>
              <a:t> are the </a:t>
            </a:r>
            <a:r>
              <a:rPr lang="it-IT" sz="1200" dirty="0" err="1" smtClean="0"/>
              <a:t>dependency</a:t>
            </a:r>
            <a:r>
              <a:rPr lang="it-IT" sz="1200" dirty="0" smtClean="0"/>
              <a:t> </a:t>
            </a:r>
            <a:r>
              <a:rPr lang="it-IT" sz="1200" dirty="0" err="1" smtClean="0"/>
              <a:t>declared</a:t>
            </a:r>
            <a:r>
              <a:rPr lang="it-IT" sz="1200" dirty="0" smtClean="0"/>
              <a:t> inside the </a:t>
            </a:r>
            <a:r>
              <a:rPr lang="it-IT" sz="1200" dirty="0" err="1" smtClean="0"/>
              <a:t>maven</a:t>
            </a:r>
            <a:r>
              <a:rPr lang="it-IT" sz="1200" dirty="0" smtClean="0"/>
              <a:t> </a:t>
            </a:r>
            <a:r>
              <a:rPr lang="it-IT" sz="1200" dirty="0" err="1" smtClean="0"/>
              <a:t>descriptor</a:t>
            </a:r>
            <a:endParaRPr lang="it-IT" sz="1200" dirty="0" smtClean="0"/>
          </a:p>
          <a:p>
            <a:endParaRPr lang="it-IT" sz="1200" dirty="0" smtClean="0"/>
          </a:p>
          <a:p>
            <a:r>
              <a:rPr lang="it-IT" sz="1200" dirty="0" err="1" smtClean="0"/>
              <a:t>Flyway</a:t>
            </a:r>
            <a:r>
              <a:rPr lang="it-IT" sz="1200" dirty="0" smtClean="0"/>
              <a:t> a database </a:t>
            </a:r>
            <a:r>
              <a:rPr lang="it-IT" sz="1200" dirty="0" err="1" smtClean="0"/>
              <a:t>migration</a:t>
            </a:r>
            <a:r>
              <a:rPr lang="it-IT" sz="1200" dirty="0" smtClean="0"/>
              <a:t> </a:t>
            </a:r>
            <a:r>
              <a:rPr lang="it-IT" sz="1200" dirty="0" err="1" smtClean="0"/>
              <a:t>tool</a:t>
            </a:r>
            <a:endParaRPr lang="it-IT" sz="1200" dirty="0" smtClean="0"/>
          </a:p>
          <a:p>
            <a:r>
              <a:rPr lang="it-IT" sz="1200" dirty="0" smtClean="0"/>
              <a:t>Java </a:t>
            </a:r>
            <a:r>
              <a:rPr lang="it-IT" sz="1200" dirty="0" err="1" smtClean="0"/>
              <a:t>connector</a:t>
            </a:r>
            <a:r>
              <a:rPr lang="it-IT" sz="1200" dirty="0" smtClean="0"/>
              <a:t> for </a:t>
            </a:r>
            <a:r>
              <a:rPr lang="it-IT" sz="1200" dirty="0" err="1" smtClean="0"/>
              <a:t>MySQL</a:t>
            </a:r>
            <a:endParaRPr lang="it-IT" sz="1200" dirty="0" smtClean="0"/>
          </a:p>
          <a:p>
            <a:r>
              <a:rPr lang="it-IT" sz="1200" dirty="0" smtClean="0"/>
              <a:t>Starter web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web </a:t>
            </a:r>
            <a:r>
              <a:rPr lang="it-IT" sz="1200" dirty="0" err="1" smtClean="0"/>
              <a:t>application</a:t>
            </a:r>
            <a:endParaRPr lang="it-IT" sz="1200" dirty="0" smtClean="0"/>
          </a:p>
          <a:p>
            <a:r>
              <a:rPr lang="it-IT" sz="1200" dirty="0" smtClean="0"/>
              <a:t>Data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en-US" sz="1200" dirty="0" smtClean="0"/>
              <a:t>web services developed on top of data repositories</a:t>
            </a:r>
            <a:endParaRPr lang="it-IT" sz="1200" dirty="0" smtClean="0"/>
          </a:p>
          <a:p>
            <a:r>
              <a:rPr lang="it-IT" sz="1200" dirty="0" smtClean="0"/>
              <a:t>JPA for the data management in a </a:t>
            </a:r>
            <a:r>
              <a:rPr lang="it-IT" sz="1200" dirty="0" err="1" smtClean="0"/>
              <a:t>relational</a:t>
            </a:r>
            <a:r>
              <a:rPr lang="it-IT" sz="1200" dirty="0" smtClean="0"/>
              <a:t> database</a:t>
            </a:r>
          </a:p>
          <a:p>
            <a:r>
              <a:rPr lang="it-IT" sz="1200" dirty="0" smtClean="0"/>
              <a:t>H2 database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the domain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consumes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3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backing-services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run.pivotal.io/buildpacks/java/build-tool-int.html" TargetMode="Externa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hyperlink" Target="https://github.com/spring-cloud/spring-cloud-zookeeper" TargetMode="External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8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5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9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9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9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99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err="1" smtClean="0"/>
              <a:t>Xx</a:t>
            </a:r>
            <a:r>
              <a:rPr lang="it-IT" dirty="0" smtClean="0"/>
              <a:t> </a:t>
            </a:r>
            <a:r>
              <a:rPr lang="it-IT" dirty="0" err="1" smtClean="0"/>
              <a:t>yyyy</a:t>
            </a:r>
            <a:endParaRPr lang="it-IT" dirty="0" smtClean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ctr" hangingPunct="1">
              <a:buNone/>
            </a:pPr>
            <a:r>
              <a:rPr lang="en-US" dirty="0"/>
              <a:t>Spring Data JPA</a:t>
            </a:r>
          </a:p>
          <a:p>
            <a:r>
              <a:rPr lang="en-US" sz="2800" dirty="0"/>
              <a:t>Spring Data </a:t>
            </a:r>
            <a:r>
              <a:rPr lang="en-US" sz="2800" dirty="0" smtClean="0"/>
              <a:t>JPA improves </a:t>
            </a:r>
            <a:r>
              <a:rPr lang="en-US" sz="2800" dirty="0"/>
              <a:t>the implementation of data access layers by reducing the </a:t>
            </a:r>
            <a:r>
              <a:rPr lang="en-US" sz="2800" dirty="0" smtClean="0"/>
              <a:t>coding effort, providing the automatic implementation of repository interfaces and custom </a:t>
            </a:r>
            <a:r>
              <a:rPr lang="en-US" sz="2800" dirty="0"/>
              <a:t>finder methods</a:t>
            </a:r>
            <a:endParaRPr lang="en-US" sz="28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5632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48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 smtClean="0"/>
              <a:t>have</a:t>
            </a:r>
            <a:r>
              <a:rPr lang="it-IT" sz="3600" dirty="0" smtClean="0"/>
              <a:t> </a:t>
            </a:r>
            <a:r>
              <a:rPr lang="it-IT" sz="3600" dirty="0" err="1" smtClean="0"/>
              <a:t>seen</a:t>
            </a:r>
            <a:r>
              <a:rPr lang="it-IT" sz="3600" dirty="0"/>
              <a:t> </a:t>
            </a:r>
            <a:r>
              <a:rPr lang="it-IT" sz="3600" dirty="0" smtClean="0"/>
              <a:t>a microservices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based</a:t>
            </a:r>
            <a:r>
              <a:rPr lang="it-IT" sz="3600" dirty="0"/>
              <a:t> </a:t>
            </a:r>
            <a:r>
              <a:rPr lang="it-IT" sz="3600" dirty="0" err="1"/>
              <a:t>simple</a:t>
            </a:r>
            <a:r>
              <a:rPr lang="it-IT" sz="3600" dirty="0"/>
              <a:t> 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 and </a:t>
            </a:r>
            <a:r>
              <a:rPr lang="it-IT" sz="3600" dirty="0" err="1" smtClean="0"/>
              <a:t>its</a:t>
            </a:r>
            <a:r>
              <a:rPr lang="it-IT" sz="3600" dirty="0" smtClean="0"/>
              <a:t>  </a:t>
            </a:r>
            <a:r>
              <a:rPr lang="it-IT" sz="3600" dirty="0" err="1" smtClean="0"/>
              <a:t>lifecycle</a:t>
            </a:r>
            <a:r>
              <a:rPr lang="it-IT" sz="3600" dirty="0" smtClean="0"/>
              <a:t> </a:t>
            </a:r>
            <a:r>
              <a:rPr lang="it-IT" sz="3600" dirty="0" err="1" smtClean="0"/>
              <a:t>development</a:t>
            </a:r>
            <a:r>
              <a:rPr lang="it-IT" sz="3600" dirty="0" smtClean="0"/>
              <a:t> </a:t>
            </a:r>
          </a:p>
          <a:p>
            <a:r>
              <a:rPr lang="en-US" sz="3600" strike="sngStrike" dirty="0" smtClean="0"/>
              <a:t>Create, </a:t>
            </a:r>
            <a:r>
              <a:rPr lang="en-US" sz="3600" strike="sngStrike" dirty="0"/>
              <a:t>unit-test, and manage data microservices in isolation</a:t>
            </a:r>
          </a:p>
          <a:p>
            <a:r>
              <a:rPr lang="it-IT" sz="3600" dirty="0" smtClean="0"/>
              <a:t>A Database per service </a:t>
            </a:r>
            <a:r>
              <a:rPr lang="it-IT" sz="3600" dirty="0" err="1" smtClean="0"/>
              <a:t>poliglot</a:t>
            </a:r>
            <a:r>
              <a:rPr lang="it-IT" sz="3600" dirty="0" smtClean="0"/>
              <a:t>  </a:t>
            </a:r>
            <a:r>
              <a:rPr lang="it-IT" sz="3600" dirty="0" err="1" smtClean="0"/>
              <a:t>persistance</a:t>
            </a:r>
            <a:r>
              <a:rPr lang="it-IT" sz="3600" dirty="0" smtClean="0"/>
              <a:t> pattern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</a:t>
            </a:r>
            <a:r>
              <a:rPr lang="it-IT" sz="3600" dirty="0" err="1" smtClean="0"/>
              <a:t>Event</a:t>
            </a:r>
            <a:r>
              <a:rPr lang="it-IT" sz="3600" dirty="0" smtClean="0"/>
              <a:t> </a:t>
            </a:r>
            <a:r>
              <a:rPr lang="it-IT" sz="3600" dirty="0" err="1" smtClean="0"/>
              <a:t>Dirven</a:t>
            </a:r>
            <a:r>
              <a:rPr lang="it-IT" sz="3600" dirty="0" smtClean="0"/>
              <a:t> Architecture </a:t>
            </a:r>
          </a:p>
          <a:p>
            <a:r>
              <a:rPr lang="it-IT" sz="3600" dirty="0" err="1" smtClean="0"/>
              <a:t>Implementing</a:t>
            </a:r>
            <a:r>
              <a:rPr lang="it-IT" sz="3600" dirty="0" smtClean="0"/>
              <a:t>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 err="1" smtClean="0"/>
              <a:t>important</a:t>
            </a:r>
            <a:r>
              <a:rPr lang="it-IT" sz="3600" dirty="0" smtClean="0"/>
              <a:t> pattern of the </a:t>
            </a:r>
            <a:r>
              <a:rPr lang="it-IT" sz="3600" dirty="0" err="1" smtClean="0"/>
              <a:t>microservice’s</a:t>
            </a:r>
            <a:r>
              <a:rPr lang="it-IT" sz="3600" dirty="0" smtClean="0"/>
              <a:t> design: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and client side </a:t>
            </a:r>
            <a:r>
              <a:rPr lang="it-IT" sz="3600" dirty="0" err="1" smtClean="0"/>
              <a:t>load</a:t>
            </a:r>
            <a:r>
              <a:rPr lang="it-IT" sz="3600" dirty="0" smtClean="0"/>
              <a:t> </a:t>
            </a:r>
            <a:r>
              <a:rPr lang="it-IT" sz="3600" dirty="0" err="1" smtClean="0"/>
              <a:t>balancing</a:t>
            </a:r>
            <a:endParaRPr lang="it-IT" sz="3600" dirty="0" smtClean="0"/>
          </a:p>
          <a:p>
            <a:r>
              <a:rPr lang="it-IT" sz="3600" dirty="0" smtClean="0"/>
              <a:t>A </a:t>
            </a:r>
            <a:r>
              <a:rPr lang="it-IT" sz="3600" dirty="0" err="1" smtClean="0"/>
              <a:t>smooth</a:t>
            </a:r>
            <a:r>
              <a:rPr lang="it-IT" sz="3600" dirty="0" smtClean="0"/>
              <a:t> deployment scenario </a:t>
            </a:r>
            <a:r>
              <a:rPr lang="it-IT" sz="3600" dirty="0" err="1" smtClean="0"/>
              <a:t>spreading</a:t>
            </a:r>
            <a:r>
              <a:rPr lang="it-IT" sz="3600" dirty="0" smtClean="0"/>
              <a:t> from </a:t>
            </a:r>
            <a:r>
              <a:rPr lang="it-IT" sz="3600" dirty="0" err="1" smtClean="0"/>
              <a:t>local</a:t>
            </a:r>
            <a:r>
              <a:rPr lang="it-IT" sz="3600" dirty="0" smtClean="0"/>
              <a:t>, </a:t>
            </a:r>
            <a:r>
              <a:rPr lang="it-IT" sz="3600" dirty="0" err="1" smtClean="0"/>
              <a:t>then</a:t>
            </a:r>
            <a:r>
              <a:rPr lang="it-IT" sz="3600" dirty="0" smtClean="0"/>
              <a:t> in a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container,  to a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environment</a:t>
            </a:r>
            <a:r>
              <a:rPr lang="it-IT" sz="3600" dirty="0" smtClean="0"/>
              <a:t>.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has</a:t>
            </a:r>
            <a:r>
              <a:rPr lang="it-IT" sz="3600" dirty="0" smtClean="0"/>
              <a:t> </a:t>
            </a:r>
            <a:r>
              <a:rPr lang="it-IT" sz="3600" dirty="0" err="1" smtClean="0"/>
              <a:t>been</a:t>
            </a:r>
            <a:r>
              <a:rPr lang="it-IT" sz="3600" dirty="0" smtClean="0"/>
              <a:t> </a:t>
            </a:r>
            <a:r>
              <a:rPr lang="it-IT" sz="3600" dirty="0" err="1" smtClean="0"/>
              <a:t>demonstrated</a:t>
            </a:r>
            <a:r>
              <a:rPr lang="it-IT" sz="3600" dirty="0" smtClean="0"/>
              <a:t> </a:t>
            </a:r>
            <a:r>
              <a:rPr lang="it-IT" sz="3600" dirty="0" err="1" smtClean="0"/>
              <a:t>tha</a:t>
            </a:r>
            <a:r>
              <a:rPr lang="it-IT" sz="3600" dirty="0" smtClean="0"/>
              <a:t> the benefits of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should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considered</a:t>
            </a:r>
            <a:r>
              <a:rPr lang="it-IT" sz="3600" dirty="0" smtClean="0"/>
              <a:t> </a:t>
            </a:r>
            <a:r>
              <a:rPr lang="it-IT" sz="3600" dirty="0" err="1" smtClean="0"/>
              <a:t>not</a:t>
            </a:r>
            <a:r>
              <a:rPr lang="it-IT" sz="3600" dirty="0" smtClean="0"/>
              <a:t>  a free lunch. </a:t>
            </a:r>
          </a:p>
          <a:p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 smtClean="0"/>
              <a:t>have</a:t>
            </a:r>
            <a:r>
              <a:rPr lang="it-IT" sz="3600" dirty="0" smtClean="0"/>
              <a:t> </a:t>
            </a:r>
            <a:r>
              <a:rPr lang="it-IT" sz="3600" dirty="0" err="1" smtClean="0"/>
              <a:t>infact</a:t>
            </a:r>
            <a:r>
              <a:rPr lang="it-IT" sz="3600" dirty="0" smtClean="0"/>
              <a:t> </a:t>
            </a:r>
            <a:r>
              <a:rPr lang="it-IT" sz="3600" dirty="0" err="1" smtClean="0"/>
              <a:t>seen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overhead</a:t>
            </a:r>
            <a:r>
              <a:rPr lang="it-IT" sz="3600" dirty="0" smtClean="0"/>
              <a:t> in </a:t>
            </a:r>
            <a:r>
              <a:rPr lang="it-IT" sz="3600" dirty="0" err="1" smtClean="0"/>
              <a:t>systems</a:t>
            </a:r>
            <a:r>
              <a:rPr lang="it-IT" sz="3600" dirty="0" smtClean="0"/>
              <a:t> management  </a:t>
            </a:r>
            <a:r>
              <a:rPr lang="it-IT" sz="3600" dirty="0"/>
              <a:t>and a more </a:t>
            </a:r>
            <a:r>
              <a:rPr lang="it-IT" sz="3600" dirty="0" err="1" smtClean="0"/>
              <a:t>complicated</a:t>
            </a:r>
            <a:r>
              <a:rPr lang="it-IT" sz="3600" dirty="0" smtClean="0"/>
              <a:t> </a:t>
            </a:r>
            <a:r>
              <a:rPr lang="it-IT" sz="3600" dirty="0" err="1" smtClean="0"/>
              <a:t>coding</a:t>
            </a:r>
            <a:r>
              <a:rPr lang="it-IT" sz="3600" dirty="0"/>
              <a:t> style (</a:t>
            </a:r>
            <a:r>
              <a:rPr lang="it-IT" sz="3600" dirty="0" err="1"/>
              <a:t>load</a:t>
            </a:r>
            <a:r>
              <a:rPr lang="it-IT" sz="3600" dirty="0"/>
              <a:t> </a:t>
            </a:r>
            <a:r>
              <a:rPr lang="it-IT" sz="3600" dirty="0" err="1"/>
              <a:t>balancing</a:t>
            </a:r>
            <a:r>
              <a:rPr lang="it-IT" sz="3600" dirty="0"/>
              <a:t> and </a:t>
            </a:r>
            <a:r>
              <a:rPr lang="it-IT" sz="3600" dirty="0" err="1" smtClean="0"/>
              <a:t>transactional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 smtClean="0"/>
              <a:t>coded</a:t>
            </a:r>
            <a:r>
              <a:rPr lang="it-IT" sz="3600" dirty="0" smtClean="0"/>
              <a:t>)</a:t>
            </a:r>
          </a:p>
          <a:p>
            <a:r>
              <a:rPr lang="it-IT" sz="3600" dirty="0"/>
              <a:t>(</a:t>
            </a:r>
            <a:r>
              <a:rPr lang="it-IT" sz="3600" strike="sngStrike" dirty="0" err="1"/>
              <a:t>it’s</a:t>
            </a:r>
            <a:r>
              <a:rPr lang="it-IT" sz="3600" strike="sngStrike" dirty="0"/>
              <a:t> </a:t>
            </a:r>
            <a:r>
              <a:rPr lang="it-IT" sz="3600" strike="sngStrike" dirty="0" err="1"/>
              <a:t>not</a:t>
            </a:r>
            <a:r>
              <a:rPr lang="it-IT" sz="3600" strike="sngStrike" dirty="0"/>
              <a:t> </a:t>
            </a:r>
            <a:r>
              <a:rPr lang="it-IT" sz="3600" strike="sngStrike" dirty="0" err="1"/>
              <a:t>often</a:t>
            </a:r>
            <a:r>
              <a:rPr lang="it-IT" sz="3600" strike="sngStrike" dirty="0"/>
              <a:t> </a:t>
            </a:r>
            <a:r>
              <a:rPr lang="it-IT" sz="3600" strike="sngStrike" dirty="0" err="1"/>
              <a:t>thata</a:t>
            </a:r>
            <a:r>
              <a:rPr lang="it-IT" sz="3600" strike="sngStrike" dirty="0"/>
              <a:t> an </a:t>
            </a:r>
            <a:r>
              <a:rPr lang="it-IT" sz="3600" strike="sngStrike" dirty="0" err="1"/>
              <a:t>architectural</a:t>
            </a:r>
            <a:r>
              <a:rPr lang="it-IT" sz="3600" strike="sngStrike" dirty="0"/>
              <a:t> </a:t>
            </a:r>
            <a:r>
              <a:rPr lang="it-IT" sz="3600" strike="sngStrike" dirty="0" err="1"/>
              <a:t>approach</a:t>
            </a:r>
            <a:r>
              <a:rPr lang="it-IT" sz="3600" strike="sngStrike" dirty="0"/>
              <a:t> can be </a:t>
            </a:r>
            <a:r>
              <a:rPr lang="it-IT" sz="3600" strike="sngStrike" dirty="0" err="1"/>
              <a:t>closely</a:t>
            </a:r>
            <a:r>
              <a:rPr lang="it-IT" sz="3600" strike="sngStrike" dirty="0"/>
              <a:t> </a:t>
            </a:r>
            <a:r>
              <a:rPr lang="it-IT" sz="3600" strike="sngStrike" dirty="0" err="1"/>
              <a:t>correlated</a:t>
            </a:r>
            <a:r>
              <a:rPr lang="it-IT" sz="3600" strike="sngStrike" dirty="0"/>
              <a:t> to an </a:t>
            </a:r>
            <a:r>
              <a:rPr lang="it-IT" sz="3600" strike="sngStrike" dirty="0" err="1"/>
              <a:t>almost</a:t>
            </a:r>
            <a:r>
              <a:rPr lang="it-IT" sz="3600" strike="sngStrike" dirty="0"/>
              <a:t> immediate </a:t>
            </a:r>
            <a:r>
              <a:rPr lang="it-IT" sz="3600" strike="sngStrike" dirty="0" err="1"/>
              <a:t>cost</a:t>
            </a:r>
            <a:r>
              <a:rPr lang="it-IT" sz="3600" strike="sngStrike" dirty="0"/>
              <a:t> </a:t>
            </a:r>
            <a:r>
              <a:rPr lang="it-IT" sz="3600" strike="sngStrike" dirty="0" err="1" smtClean="0"/>
              <a:t>saving</a:t>
            </a:r>
            <a:r>
              <a:rPr lang="it-IT" sz="3600" strike="sngStrike" dirty="0"/>
              <a:t> In a </a:t>
            </a:r>
            <a:r>
              <a:rPr lang="it-IT" sz="3600" strike="sngStrike" dirty="0" err="1"/>
              <a:t>context</a:t>
            </a:r>
            <a:r>
              <a:rPr lang="it-IT" sz="3600" strike="sngStrike" dirty="0"/>
              <a:t> of on-demand provisioning </a:t>
            </a:r>
            <a:r>
              <a:rPr lang="it-IT" sz="3600" strike="sngStrike" dirty="0" err="1"/>
              <a:t>system</a:t>
            </a:r>
            <a:r>
              <a:rPr lang="it-IT" sz="3600" strike="sngStrike" dirty="0"/>
              <a:t>, </a:t>
            </a:r>
            <a:endParaRPr lang="it-IT" sz="3600" strike="sngStrike" dirty="0" smtClean="0"/>
          </a:p>
          <a:p>
            <a:r>
              <a:rPr lang="en-US" sz="3600" dirty="0" smtClean="0"/>
              <a:t>The </a:t>
            </a:r>
            <a:r>
              <a:rPr lang="en-US" sz="3600" dirty="0"/>
              <a:t>more coding complexity </a:t>
            </a:r>
            <a:r>
              <a:rPr lang="en-US" sz="3600" dirty="0" smtClean="0"/>
              <a:t>in the </a:t>
            </a:r>
            <a:r>
              <a:rPr lang="en-US" sz="3600" dirty="0"/>
              <a:t>Event driven architecture </a:t>
            </a:r>
            <a:r>
              <a:rPr lang="en-US" sz="3600" dirty="0" smtClean="0"/>
              <a:t>has been </a:t>
            </a:r>
            <a:r>
              <a:rPr lang="en-US" sz="3600" dirty="0"/>
              <a:t>mitigated by the adoption of </a:t>
            </a:r>
            <a:r>
              <a:rPr lang="en-US" sz="3600" dirty="0" smtClean="0"/>
              <a:t>Spring Stream</a:t>
            </a:r>
          </a:p>
          <a:p>
            <a:r>
              <a:rPr lang="en-US" sz="3600" dirty="0" smtClean="0"/>
              <a:t>The extra effort in infrastructure  management  achieve  to have by a central data store in high availability isolated from services and business function. </a:t>
            </a:r>
            <a:endParaRPr lang="it-IT" sz="3600" dirty="0" smtClean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https://12factor.net</a:t>
            </a:r>
            <a:r>
              <a:rPr lang="it-IT" dirty="0" smtClean="0">
                <a:hlinkClick r:id="rId2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3"/>
              </a:rPr>
              <a:t>https</a:t>
            </a:r>
            <a:r>
              <a:rPr lang="it-IT" dirty="0">
                <a:hlinkClick r:id="rId3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4"/>
              </a:rPr>
              <a:t>https</a:t>
            </a:r>
            <a:r>
              <a:rPr lang="it-IT">
                <a:hlinkClick r:id="rId4"/>
              </a:rPr>
              <a:t>://</a:t>
            </a:r>
            <a:r>
              <a:rPr lang="it-IT" smtClean="0">
                <a:hlinkClick r:id="rId4"/>
              </a:rPr>
              <a:t>docs.run.pivotal.io/buildpacks/java/build-tool-int.html</a:t>
            </a:r>
            <a:r>
              <a:rPr lang="it-IT" smtClean="0"/>
              <a:t> MAVEN PLUG-IN FOR PWS 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en-US" dirty="0"/>
              <a:t>Spring Data REST</a:t>
            </a:r>
            <a:endParaRPr lang="en-US" dirty="0" smtClean="0"/>
          </a:p>
          <a:p>
            <a:pPr eaLnBrk="1" fontAlgn="t" hangingPunct="1"/>
            <a:r>
              <a:rPr lang="en-US" sz="2800" dirty="0" smtClean="0"/>
              <a:t>Simplify the development of </a:t>
            </a:r>
            <a:r>
              <a:rPr lang="en-US" sz="2800" dirty="0"/>
              <a:t>hypermedia-based </a:t>
            </a:r>
            <a:r>
              <a:rPr lang="en-US" sz="2800" dirty="0" err="1"/>
              <a:t>RESTful</a:t>
            </a:r>
            <a:r>
              <a:rPr lang="en-US" sz="2800" dirty="0"/>
              <a:t> </a:t>
            </a:r>
            <a:r>
              <a:rPr lang="en-US" sz="2800" dirty="0" smtClean="0"/>
              <a:t>web </a:t>
            </a:r>
            <a:r>
              <a:rPr lang="en-US" sz="2800" dirty="0"/>
              <a:t>services on top of Spring Data repositories.</a:t>
            </a:r>
          </a:p>
          <a:p>
            <a:pPr marL="0" indent="0" eaLnBrk="1" fontAlgn="t" hangingPunct="1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1883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Data </a:t>
            </a:r>
            <a:r>
              <a:rPr lang="it-IT" dirty="0" err="1" smtClean="0"/>
              <a:t>Mongo</a:t>
            </a:r>
            <a:r>
              <a:rPr lang="it-IT" dirty="0" smtClean="0"/>
              <a:t> DB</a:t>
            </a:r>
          </a:p>
          <a:p>
            <a:r>
              <a:rPr lang="it-IT" sz="4400" dirty="0" smtClean="0"/>
              <a:t>The </a:t>
            </a:r>
            <a:r>
              <a:rPr lang="it-IT" sz="4400" dirty="0"/>
              <a:t>Spring Data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project</a:t>
            </a:r>
            <a:r>
              <a:rPr lang="it-IT" sz="4400" dirty="0"/>
              <a:t> </a:t>
            </a:r>
            <a:r>
              <a:rPr lang="it-IT" sz="4400" dirty="0" err="1"/>
              <a:t>provides</a:t>
            </a:r>
            <a:r>
              <a:rPr lang="it-IT" sz="4400" dirty="0"/>
              <a:t> </a:t>
            </a:r>
            <a:r>
              <a:rPr lang="it-IT" sz="4400" dirty="0" err="1"/>
              <a:t>integration</a:t>
            </a:r>
            <a:r>
              <a:rPr lang="it-IT" sz="4400" dirty="0"/>
              <a:t> with the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document</a:t>
            </a:r>
            <a:r>
              <a:rPr lang="it-IT" sz="4400" dirty="0"/>
              <a:t> database. </a:t>
            </a:r>
            <a:endParaRPr lang="it-IT" sz="4400" dirty="0" smtClean="0"/>
          </a:p>
          <a:p>
            <a:r>
              <a:rPr lang="it-IT" sz="4400" dirty="0" smtClean="0"/>
              <a:t>With a POJO </a:t>
            </a:r>
            <a:r>
              <a:rPr lang="it-IT" sz="4400" dirty="0" err="1"/>
              <a:t>centric</a:t>
            </a:r>
            <a:r>
              <a:rPr lang="it-IT" sz="4400" dirty="0"/>
              <a:t> model for </a:t>
            </a:r>
            <a:r>
              <a:rPr lang="it-IT" sz="4400" dirty="0" err="1"/>
              <a:t>interacting</a:t>
            </a:r>
            <a:r>
              <a:rPr lang="it-IT" sz="4400" dirty="0"/>
              <a:t> with 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DBCollection</a:t>
            </a:r>
            <a:r>
              <a:rPr lang="it-IT" sz="4400" dirty="0"/>
              <a:t> and </a:t>
            </a:r>
            <a:r>
              <a:rPr lang="it-IT" sz="4400" dirty="0" err="1"/>
              <a:t>easily</a:t>
            </a:r>
            <a:r>
              <a:rPr lang="it-IT" sz="4400" dirty="0"/>
              <a:t> </a:t>
            </a:r>
            <a:r>
              <a:rPr lang="it-IT" sz="4400" dirty="0" err="1"/>
              <a:t>writing</a:t>
            </a:r>
            <a:r>
              <a:rPr lang="it-IT" sz="4400" dirty="0"/>
              <a:t> a Repository style data </a:t>
            </a:r>
            <a:r>
              <a:rPr lang="it-IT" sz="4400" dirty="0" err="1"/>
              <a:t>access</a:t>
            </a:r>
            <a:r>
              <a:rPr lang="it-IT" sz="4400" dirty="0"/>
              <a:t> </a:t>
            </a:r>
            <a:r>
              <a:rPr lang="it-IT" sz="4400" dirty="0" err="1"/>
              <a:t>layer</a:t>
            </a:r>
            <a:r>
              <a:rPr lang="it-IT" sz="4400" dirty="0"/>
              <a:t>.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8756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Eureka</a:t>
            </a:r>
          </a:p>
          <a:p>
            <a:pPr eaLnBrk="1" fontAlgn="t" hangingPunct="1"/>
            <a:r>
              <a:rPr lang="en-US" sz="3200" dirty="0" smtClean="0"/>
              <a:t>is </a:t>
            </a:r>
            <a:r>
              <a:rPr lang="en-US" sz="3200" dirty="0"/>
              <a:t>a REST (Representational State Transfer) based service </a:t>
            </a:r>
            <a:r>
              <a:rPr lang="en-US" sz="3200" dirty="0" smtClean="0"/>
              <a:t>for </a:t>
            </a:r>
            <a:r>
              <a:rPr lang="en-US" sz="3200" dirty="0"/>
              <a:t>locating services </a:t>
            </a:r>
            <a:r>
              <a:rPr lang="en-US" sz="3200" dirty="0" smtClean="0"/>
              <a:t>with the </a:t>
            </a:r>
            <a:r>
              <a:rPr lang="en-US" sz="3200" dirty="0"/>
              <a:t>purpose of basic round-robin </a:t>
            </a:r>
            <a:r>
              <a:rPr lang="en-US" sz="3200" dirty="0" smtClean="0"/>
              <a:t> load </a:t>
            </a:r>
            <a:r>
              <a:rPr lang="en-US" sz="3200" dirty="0"/>
              <a:t>balancing and failover of middle-tier servers.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129621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</a:t>
            </a:r>
            <a:r>
              <a:rPr lang="en-US" sz="2800" dirty="0"/>
              <a:t>provides software load balancers to communicate with cluster of </a:t>
            </a:r>
            <a:r>
              <a:rPr lang="en-US" sz="2800" dirty="0" smtClean="0"/>
              <a:t>servers, providing </a:t>
            </a:r>
            <a:r>
              <a:rPr lang="en-US" sz="2800" dirty="0"/>
              <a:t>the </a:t>
            </a:r>
            <a:r>
              <a:rPr lang="en-US" sz="2800" dirty="0" smtClean="0"/>
              <a:t>main functionalities</a:t>
            </a:r>
            <a:r>
              <a:rPr lang="en-US" sz="2800" dirty="0"/>
              <a:t> </a:t>
            </a:r>
            <a:r>
              <a:rPr lang="en-US" sz="2800" dirty="0" smtClean="0"/>
              <a:t>of rotation of request among </a:t>
            </a:r>
            <a:r>
              <a:rPr lang="en-US" sz="2800" dirty="0"/>
              <a:t>a list of servers according to certain </a:t>
            </a:r>
            <a:r>
              <a:rPr lang="en-US" sz="2800" dirty="0" smtClean="0"/>
              <a:t>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9610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Apache </a:t>
            </a:r>
            <a:r>
              <a:rPr lang="it-IT" dirty="0"/>
              <a:t>Kafka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smtClean="0"/>
              <a:t>broker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8712" y="1961456"/>
            <a:ext cx="23134637" cy="10668000"/>
          </a:xfrm>
        </p:spPr>
        <p:txBody>
          <a:bodyPr/>
          <a:lstStyle/>
          <a:p>
            <a:r>
              <a:rPr lang="en-US" sz="2800" dirty="0" smtClean="0"/>
              <a:t>Apache Kafka is a platform </a:t>
            </a:r>
            <a:r>
              <a:rPr lang="en-US" sz="2800" dirty="0"/>
              <a:t>for handling real-time data feeds. </a:t>
            </a:r>
          </a:p>
          <a:p>
            <a:r>
              <a:rPr lang="en-US" sz="2800" dirty="0" smtClean="0"/>
              <a:t>With a design heavily </a:t>
            </a:r>
            <a:r>
              <a:rPr lang="en-US" sz="2800" dirty="0"/>
              <a:t>influenced by transaction </a:t>
            </a:r>
            <a:r>
              <a:rPr lang="en-US" sz="2800" dirty="0" smtClean="0"/>
              <a:t>logs it is </a:t>
            </a:r>
            <a:r>
              <a:rPr lang="en-US" sz="2800" dirty="0"/>
              <a:t>a messaging system, </a:t>
            </a:r>
            <a:r>
              <a:rPr lang="en-US" sz="2800" dirty="0" smtClean="0"/>
              <a:t>ideal </a:t>
            </a:r>
            <a:r>
              <a:rPr lang="en-US" sz="2800" dirty="0"/>
              <a:t>for log aggregation, persistent messaging, fast </a:t>
            </a:r>
            <a:r>
              <a:rPr lang="en-US" sz="2800" strike="sngStrike" dirty="0"/>
              <a:t>(_hundreds_ of megabytes per second!</a:t>
            </a:r>
            <a:r>
              <a:rPr lang="en-US" sz="2800" dirty="0"/>
              <a:t>) reads and writes, and can accommodate numerous </a:t>
            </a:r>
            <a:r>
              <a:rPr lang="en-US" sz="2800" dirty="0" smtClean="0"/>
              <a:t>clients</a:t>
            </a:r>
          </a:p>
          <a:p>
            <a:r>
              <a:rPr lang="it-IT" sz="2800" dirty="0"/>
              <a:t>A Kafka </a:t>
            </a:r>
            <a:r>
              <a:rPr lang="it-IT" sz="2800" i="1" dirty="0"/>
              <a:t>broker</a:t>
            </a:r>
            <a:r>
              <a:rPr lang="it-IT" sz="2800" dirty="0"/>
              <a:t> cluster </a:t>
            </a:r>
            <a:r>
              <a:rPr lang="it-IT" sz="2800" dirty="0" err="1"/>
              <a:t>consists</a:t>
            </a:r>
            <a:r>
              <a:rPr lang="it-IT" sz="2800" dirty="0"/>
              <a:t> of </a:t>
            </a:r>
            <a:r>
              <a:rPr lang="it-IT" sz="2800" dirty="0" err="1"/>
              <a:t>one</a:t>
            </a:r>
            <a:r>
              <a:rPr lang="it-IT" sz="2800" dirty="0"/>
              <a:t> or more </a:t>
            </a:r>
            <a:r>
              <a:rPr lang="it-IT" sz="2800" dirty="0" err="1"/>
              <a:t>servers</a:t>
            </a:r>
            <a:r>
              <a:rPr lang="it-IT" sz="2800" dirty="0"/>
              <a:t> </a:t>
            </a:r>
            <a:r>
              <a:rPr lang="it-IT" sz="2800" dirty="0" err="1"/>
              <a:t>where</a:t>
            </a:r>
            <a:r>
              <a:rPr lang="it-IT" sz="2800" dirty="0"/>
              <a:t> </a:t>
            </a:r>
            <a:r>
              <a:rPr lang="it-IT" sz="2800" dirty="0" err="1"/>
              <a:t>each</a:t>
            </a:r>
            <a:r>
              <a:rPr lang="it-IT" sz="2800" dirty="0"/>
              <a:t> </a:t>
            </a:r>
            <a:r>
              <a:rPr lang="it-IT" sz="2800" dirty="0" err="1"/>
              <a:t>may</a:t>
            </a:r>
            <a:r>
              <a:rPr lang="it-IT" sz="2800" dirty="0"/>
              <a:t> </a:t>
            </a:r>
            <a:r>
              <a:rPr lang="it-IT" sz="2800" dirty="0" err="1"/>
              <a:t>have</a:t>
            </a:r>
            <a:r>
              <a:rPr lang="it-IT" sz="2800" dirty="0"/>
              <a:t> </a:t>
            </a:r>
            <a:r>
              <a:rPr lang="it-IT" sz="2800" dirty="0" err="1"/>
              <a:t>one</a:t>
            </a:r>
            <a:r>
              <a:rPr lang="it-IT" sz="2800" dirty="0"/>
              <a:t> or more broker </a:t>
            </a:r>
            <a:r>
              <a:rPr lang="it-IT" sz="2800" dirty="0" err="1"/>
              <a:t>processes</a:t>
            </a:r>
            <a:r>
              <a:rPr lang="it-IT" sz="2800" dirty="0"/>
              <a:t> </a:t>
            </a:r>
            <a:r>
              <a:rPr lang="it-IT" sz="2800" dirty="0" err="1"/>
              <a:t>running</a:t>
            </a:r>
            <a:r>
              <a:rPr lang="it-IT" sz="2800" dirty="0"/>
              <a:t>. </a:t>
            </a:r>
            <a:endParaRPr lang="it-IT" sz="2800" dirty="0" smtClean="0"/>
          </a:p>
          <a:p>
            <a:r>
              <a:rPr lang="it-IT" sz="2800" dirty="0" smtClean="0"/>
              <a:t>Apache </a:t>
            </a:r>
            <a:r>
              <a:rPr lang="it-IT" sz="2800" dirty="0"/>
              <a:t>Kafka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designed</a:t>
            </a:r>
            <a:r>
              <a:rPr lang="it-IT" sz="2800" dirty="0"/>
              <a:t> to be </a:t>
            </a:r>
            <a:r>
              <a:rPr lang="it-IT" sz="2800" dirty="0" err="1"/>
              <a:t>highly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; </a:t>
            </a:r>
            <a:r>
              <a:rPr lang="it-IT" sz="2800" dirty="0" err="1"/>
              <a:t>there</a:t>
            </a:r>
            <a:r>
              <a:rPr lang="it-IT" sz="2800" dirty="0"/>
              <a:t> are no </a:t>
            </a:r>
            <a:r>
              <a:rPr lang="it-IT" sz="2800" i="1" dirty="0" err="1"/>
              <a:t>master</a:t>
            </a:r>
            <a:r>
              <a:rPr lang="it-IT" sz="2800" dirty="0" err="1"/>
              <a:t>nodes</a:t>
            </a:r>
            <a:r>
              <a:rPr lang="it-IT" sz="2800" dirty="0"/>
              <a:t>. </a:t>
            </a:r>
            <a:r>
              <a:rPr lang="it-IT" sz="2800" dirty="0" err="1"/>
              <a:t>All</a:t>
            </a:r>
            <a:r>
              <a:rPr lang="it-IT" sz="2800" dirty="0"/>
              <a:t> </a:t>
            </a:r>
            <a:r>
              <a:rPr lang="it-IT" sz="2800" dirty="0" err="1"/>
              <a:t>nodes</a:t>
            </a:r>
            <a:r>
              <a:rPr lang="it-IT" sz="2800" dirty="0"/>
              <a:t> are </a:t>
            </a:r>
            <a:r>
              <a:rPr lang="it-IT" sz="2800" dirty="0" err="1"/>
              <a:t>interchangeable</a:t>
            </a:r>
            <a:r>
              <a:rPr lang="it-IT" sz="2800" dirty="0"/>
              <a:t>. Data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replicated</a:t>
            </a:r>
            <a:r>
              <a:rPr lang="it-IT" sz="2800" dirty="0"/>
              <a:t> from </a:t>
            </a:r>
            <a:r>
              <a:rPr lang="it-IT" sz="2800" dirty="0" err="1"/>
              <a:t>one</a:t>
            </a:r>
            <a:r>
              <a:rPr lang="it-IT" sz="2800" dirty="0"/>
              <a:t> </a:t>
            </a:r>
            <a:r>
              <a:rPr lang="it-IT" sz="2800" dirty="0" err="1"/>
              <a:t>node</a:t>
            </a:r>
            <a:r>
              <a:rPr lang="it-IT" sz="2800" dirty="0"/>
              <a:t> to </a:t>
            </a:r>
            <a:r>
              <a:rPr lang="it-IT" sz="2800" dirty="0" err="1"/>
              <a:t>another</a:t>
            </a:r>
            <a:r>
              <a:rPr lang="it-IT" sz="2800" dirty="0"/>
              <a:t> to </a:t>
            </a:r>
            <a:r>
              <a:rPr lang="it-IT" sz="2800" dirty="0" err="1"/>
              <a:t>ensure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still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 in the </a:t>
            </a:r>
            <a:r>
              <a:rPr lang="it-IT" sz="2800" dirty="0" err="1"/>
              <a:t>event</a:t>
            </a:r>
            <a:r>
              <a:rPr lang="it-IT" sz="2800" dirty="0"/>
              <a:t> of a </a:t>
            </a:r>
            <a:r>
              <a:rPr lang="it-IT" sz="2800" dirty="0" err="1"/>
              <a:t>failure</a:t>
            </a:r>
            <a:r>
              <a:rPr lang="it-IT" sz="2800" dirty="0"/>
              <a:t>.</a:t>
            </a:r>
          </a:p>
          <a:p>
            <a:r>
              <a:rPr lang="it-IT" sz="2800" i="1" dirty="0" err="1" smtClean="0"/>
              <a:t>Producers</a:t>
            </a:r>
            <a:r>
              <a:rPr lang="it-IT" sz="2800" dirty="0"/>
              <a:t> </a:t>
            </a:r>
            <a:r>
              <a:rPr lang="it-IT" sz="2800" dirty="0" err="1"/>
              <a:t>send</a:t>
            </a:r>
            <a:r>
              <a:rPr lang="it-IT" sz="2800" dirty="0"/>
              <a:t> </a:t>
            </a:r>
            <a:r>
              <a:rPr lang="it-IT" sz="2800" dirty="0" err="1"/>
              <a:t>messages</a:t>
            </a:r>
            <a:r>
              <a:rPr lang="it-IT" sz="2800" dirty="0"/>
              <a:t> to Apache Kafka broker </a:t>
            </a:r>
            <a:r>
              <a:rPr lang="it-IT" sz="2800" dirty="0" err="1"/>
              <a:t>topics</a:t>
            </a:r>
            <a:r>
              <a:rPr lang="it-IT" sz="2800" dirty="0"/>
              <a:t> and </a:t>
            </a:r>
            <a:r>
              <a:rPr lang="it-IT" sz="2800" dirty="0" err="1"/>
              <a:t>specify</a:t>
            </a:r>
            <a:r>
              <a:rPr lang="it-IT" sz="2800" dirty="0"/>
              <a:t> the </a:t>
            </a:r>
            <a:r>
              <a:rPr lang="it-IT" sz="2800" dirty="0" err="1"/>
              <a:t>partition</a:t>
            </a:r>
            <a:r>
              <a:rPr lang="it-IT" sz="2800" dirty="0"/>
              <a:t> to use for </a:t>
            </a:r>
            <a:r>
              <a:rPr lang="it-IT" sz="2800" dirty="0" err="1"/>
              <a:t>every</a:t>
            </a:r>
            <a:r>
              <a:rPr lang="it-IT" sz="2800" dirty="0"/>
              <a:t> message </a:t>
            </a:r>
            <a:r>
              <a:rPr lang="it-IT" sz="2800" dirty="0" err="1"/>
              <a:t>they</a:t>
            </a:r>
            <a:r>
              <a:rPr lang="it-IT" sz="2800" dirty="0"/>
              <a:t> produce. Message production </a:t>
            </a:r>
            <a:r>
              <a:rPr lang="it-IT" sz="2800" dirty="0" err="1"/>
              <a:t>may</a:t>
            </a:r>
            <a:r>
              <a:rPr lang="it-IT" sz="2800" dirty="0"/>
              <a:t> be </a:t>
            </a:r>
            <a:r>
              <a:rPr lang="it-IT" sz="2800" dirty="0" err="1"/>
              <a:t>synchronous</a:t>
            </a:r>
            <a:r>
              <a:rPr lang="it-IT" sz="2800" dirty="0"/>
              <a:t> or </a:t>
            </a:r>
            <a:r>
              <a:rPr lang="it-IT" sz="2800" dirty="0" err="1"/>
              <a:t>asynchronous</a:t>
            </a:r>
            <a:r>
              <a:rPr lang="it-IT" sz="2800" dirty="0"/>
              <a:t>. </a:t>
            </a:r>
            <a:r>
              <a:rPr lang="it-IT" sz="2800" dirty="0" err="1"/>
              <a:t>Producers</a:t>
            </a:r>
            <a:r>
              <a:rPr lang="it-IT" sz="2800" dirty="0"/>
              <a:t> </a:t>
            </a:r>
            <a:r>
              <a:rPr lang="it-IT" sz="2800" dirty="0" err="1"/>
              <a:t>also</a:t>
            </a:r>
            <a:r>
              <a:rPr lang="it-IT" sz="2800" dirty="0"/>
              <a:t> </a:t>
            </a:r>
            <a:r>
              <a:rPr lang="it-IT" sz="2800" dirty="0" err="1"/>
              <a:t>specify</a:t>
            </a:r>
            <a:r>
              <a:rPr lang="it-IT" sz="2800" dirty="0"/>
              <a:t> </a:t>
            </a:r>
            <a:r>
              <a:rPr lang="it-IT" sz="2800" dirty="0" err="1"/>
              <a:t>what</a:t>
            </a:r>
            <a:r>
              <a:rPr lang="it-IT" sz="2800" dirty="0"/>
              <a:t> </a:t>
            </a:r>
            <a:r>
              <a:rPr lang="it-IT" sz="2800" dirty="0" err="1"/>
              <a:t>sort</a:t>
            </a:r>
            <a:r>
              <a:rPr lang="it-IT" sz="2800" dirty="0"/>
              <a:t> of </a:t>
            </a:r>
            <a:r>
              <a:rPr lang="it-IT" sz="2800" dirty="0" err="1"/>
              <a:t>replication</a:t>
            </a:r>
            <a:r>
              <a:rPr lang="it-IT" sz="2800" dirty="0"/>
              <a:t> </a:t>
            </a:r>
            <a:r>
              <a:rPr lang="it-IT" sz="2800" dirty="0" err="1"/>
              <a:t>guarantees</a:t>
            </a:r>
            <a:r>
              <a:rPr lang="it-IT" sz="2800" dirty="0"/>
              <a:t> </a:t>
            </a:r>
            <a:r>
              <a:rPr lang="it-IT" sz="2800" dirty="0" err="1"/>
              <a:t>they</a:t>
            </a:r>
            <a:r>
              <a:rPr lang="it-IT" sz="2800" dirty="0"/>
              <a:t> </a:t>
            </a:r>
            <a:r>
              <a:rPr lang="it-IT" sz="2800" dirty="0" err="1"/>
              <a:t>want</a:t>
            </a:r>
            <a:r>
              <a:rPr lang="it-IT" sz="2800" dirty="0"/>
              <a:t>.</a:t>
            </a:r>
          </a:p>
          <a:p>
            <a:r>
              <a:rPr lang="it-IT" sz="2800" i="1" dirty="0"/>
              <a:t>Consumers</a:t>
            </a:r>
            <a:r>
              <a:rPr lang="it-IT" sz="2800" dirty="0"/>
              <a:t> </a:t>
            </a:r>
            <a:r>
              <a:rPr lang="it-IT" sz="2800" dirty="0" err="1"/>
              <a:t>listen</a:t>
            </a:r>
            <a:r>
              <a:rPr lang="it-IT" sz="2800" dirty="0"/>
              <a:t> for </a:t>
            </a:r>
            <a:r>
              <a:rPr lang="it-IT" sz="2800" dirty="0" err="1"/>
              <a:t>messages</a:t>
            </a:r>
            <a:r>
              <a:rPr lang="it-IT" sz="2800" dirty="0"/>
              <a:t> on </a:t>
            </a:r>
            <a:r>
              <a:rPr lang="it-IT" sz="2800" dirty="0" err="1"/>
              <a:t>topics</a:t>
            </a:r>
            <a:r>
              <a:rPr lang="it-IT" sz="2800" dirty="0"/>
              <a:t> and </a:t>
            </a:r>
            <a:r>
              <a:rPr lang="it-IT" sz="2800" dirty="0" err="1"/>
              <a:t>process</a:t>
            </a:r>
            <a:r>
              <a:rPr lang="it-IT" sz="2800" dirty="0"/>
              <a:t> the </a:t>
            </a:r>
            <a:r>
              <a:rPr lang="it-IT" sz="2800" dirty="0" err="1"/>
              <a:t>feed</a:t>
            </a:r>
            <a:r>
              <a:rPr lang="it-IT" sz="2800" dirty="0"/>
              <a:t> of </a:t>
            </a:r>
            <a:r>
              <a:rPr lang="it-IT" sz="2800" dirty="0" err="1"/>
              <a:t>published</a:t>
            </a:r>
            <a:r>
              <a:rPr lang="it-IT" sz="2800" dirty="0"/>
              <a:t> </a:t>
            </a:r>
            <a:r>
              <a:rPr lang="it-IT" sz="2800" dirty="0" err="1"/>
              <a:t>messages</a:t>
            </a:r>
            <a:r>
              <a:rPr lang="it-IT" sz="2800" dirty="0"/>
              <a:t>. </a:t>
            </a:r>
            <a:r>
              <a:rPr lang="it-IT" sz="2800" dirty="0" err="1"/>
              <a:t>As</a:t>
            </a:r>
            <a:r>
              <a:rPr lang="it-IT" sz="2800" dirty="0"/>
              <a:t> </a:t>
            </a:r>
            <a:r>
              <a:rPr lang="it-IT" sz="2800" dirty="0" err="1"/>
              <a:t>you’d</a:t>
            </a:r>
            <a:r>
              <a:rPr lang="it-IT" sz="2800" dirty="0"/>
              <a:t> </a:t>
            </a:r>
            <a:r>
              <a:rPr lang="it-IT" sz="2800" dirty="0" err="1"/>
              <a:t>expect</a:t>
            </a:r>
            <a:r>
              <a:rPr lang="it-IT" sz="2800" dirty="0"/>
              <a:t> </a:t>
            </a:r>
            <a:r>
              <a:rPr lang="it-IT" sz="2800" dirty="0" err="1"/>
              <a:t>if</a:t>
            </a:r>
            <a:r>
              <a:rPr lang="it-IT" sz="2800" dirty="0"/>
              <a:t> </a:t>
            </a:r>
            <a:r>
              <a:rPr lang="it-IT" sz="2800" dirty="0" err="1"/>
              <a:t>you’ve</a:t>
            </a:r>
            <a:r>
              <a:rPr lang="it-IT" sz="2800" dirty="0"/>
              <a:t> </a:t>
            </a:r>
            <a:r>
              <a:rPr lang="it-IT" sz="2800" dirty="0" err="1"/>
              <a:t>used</a:t>
            </a:r>
            <a:r>
              <a:rPr lang="it-IT" sz="2800" dirty="0"/>
              <a:t> </a:t>
            </a:r>
            <a:r>
              <a:rPr lang="it-IT" sz="2800" dirty="0" err="1"/>
              <a:t>other</a:t>
            </a:r>
            <a:r>
              <a:rPr lang="it-IT" sz="2800" dirty="0"/>
              <a:t> </a:t>
            </a:r>
            <a:r>
              <a:rPr lang="it-IT" sz="2800" dirty="0" err="1"/>
              <a:t>messaging</a:t>
            </a:r>
            <a:r>
              <a:rPr lang="it-IT" sz="2800" dirty="0"/>
              <a:t> </a:t>
            </a:r>
            <a:r>
              <a:rPr lang="it-IT" sz="2800" dirty="0" err="1"/>
              <a:t>systems</a:t>
            </a:r>
            <a:r>
              <a:rPr lang="it-IT" sz="2800" dirty="0"/>
              <a:t>, </a:t>
            </a:r>
            <a:r>
              <a:rPr lang="it-IT" sz="2800" dirty="0" err="1"/>
              <a:t>this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usually</a:t>
            </a:r>
            <a:r>
              <a:rPr lang="it-IT" sz="2800" dirty="0"/>
              <a:t> (and </a:t>
            </a:r>
            <a:r>
              <a:rPr lang="it-IT" sz="2800" dirty="0" err="1"/>
              <a:t>usefully</a:t>
            </a:r>
            <a:r>
              <a:rPr lang="it-IT" sz="2800" dirty="0"/>
              <a:t>!) </a:t>
            </a:r>
            <a:r>
              <a:rPr lang="it-IT" sz="2800" dirty="0" err="1"/>
              <a:t>asynchronous</a:t>
            </a:r>
            <a:r>
              <a:rPr lang="it-IT" sz="2800" dirty="0" smtClean="0"/>
              <a:t>.</a:t>
            </a:r>
          </a:p>
          <a:p>
            <a:r>
              <a:rPr lang="it-IT" sz="2800" dirty="0" smtClean="0"/>
              <a:t>Apache </a:t>
            </a:r>
            <a:r>
              <a:rPr lang="it-IT" sz="2800" dirty="0"/>
              <a:t>Kafka </a:t>
            </a:r>
            <a:r>
              <a:rPr lang="it-IT" sz="2800" dirty="0" err="1"/>
              <a:t>uses</a:t>
            </a:r>
            <a:r>
              <a:rPr lang="it-IT" sz="2800" dirty="0"/>
              <a:t> Apache </a:t>
            </a:r>
            <a:r>
              <a:rPr lang="it-IT" sz="2800" dirty="0" err="1"/>
              <a:t>Zookeeper</a:t>
            </a:r>
            <a:r>
              <a:rPr lang="it-IT" sz="2800" dirty="0"/>
              <a:t> to coordinate cluster information</a:t>
            </a:r>
            <a:r>
              <a:rPr lang="it-IT" sz="2800" dirty="0" smtClean="0"/>
              <a:t>.</a:t>
            </a:r>
          </a:p>
          <a:p>
            <a:r>
              <a:rPr lang="it-IT" sz="2800" dirty="0" smtClean="0"/>
              <a:t>Apache </a:t>
            </a:r>
            <a:r>
              <a:rPr lang="it-IT" sz="2800" dirty="0" err="1"/>
              <a:t>Zookeeper</a:t>
            </a:r>
            <a:r>
              <a:rPr lang="it-IT" sz="2800" dirty="0"/>
              <a:t> </a:t>
            </a:r>
            <a:r>
              <a:rPr lang="it-IT" sz="2800" dirty="0" err="1"/>
              <a:t>provides</a:t>
            </a:r>
            <a:r>
              <a:rPr lang="it-IT" sz="2800" dirty="0"/>
              <a:t> a </a:t>
            </a:r>
            <a:r>
              <a:rPr lang="it-IT" sz="2800" dirty="0" err="1"/>
              <a:t>shared</a:t>
            </a:r>
            <a:r>
              <a:rPr lang="it-IT" sz="2800" dirty="0"/>
              <a:t> </a:t>
            </a:r>
            <a:r>
              <a:rPr lang="it-IT" sz="2800" dirty="0" err="1"/>
              <a:t>hierarchical</a:t>
            </a:r>
            <a:r>
              <a:rPr lang="it-IT" sz="2800" dirty="0"/>
              <a:t> </a:t>
            </a:r>
            <a:r>
              <a:rPr lang="it-IT" sz="2800" dirty="0" err="1"/>
              <a:t>namespace</a:t>
            </a:r>
            <a:r>
              <a:rPr lang="it-IT" sz="2800" dirty="0"/>
              <a:t> (</a:t>
            </a:r>
            <a:r>
              <a:rPr lang="it-IT" sz="2800" dirty="0" err="1"/>
              <a:t>called</a:t>
            </a:r>
            <a:r>
              <a:rPr lang="it-IT" sz="2800" dirty="0"/>
              <a:t> </a:t>
            </a:r>
            <a:r>
              <a:rPr lang="it-IT" sz="2800" i="1" dirty="0" err="1"/>
              <a:t>znodes</a:t>
            </a:r>
            <a:r>
              <a:rPr lang="it-IT" sz="2800" dirty="0"/>
              <a:t>)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nodes</a:t>
            </a:r>
            <a:r>
              <a:rPr lang="it-IT" sz="2800" dirty="0"/>
              <a:t> can share to </a:t>
            </a:r>
            <a:r>
              <a:rPr lang="it-IT" sz="2800" dirty="0" err="1"/>
              <a:t>understand</a:t>
            </a:r>
            <a:r>
              <a:rPr lang="it-IT" sz="2800" dirty="0"/>
              <a:t> cluster </a:t>
            </a:r>
            <a:r>
              <a:rPr lang="it-IT" sz="2800" dirty="0" err="1"/>
              <a:t>topology</a:t>
            </a:r>
            <a:r>
              <a:rPr lang="it-IT" sz="2800" dirty="0"/>
              <a:t> and </a:t>
            </a:r>
            <a:r>
              <a:rPr lang="it-IT" sz="2800" dirty="0" err="1"/>
              <a:t>availability</a:t>
            </a:r>
            <a:r>
              <a:rPr lang="it-IT" sz="2800" dirty="0"/>
              <a:t> </a:t>
            </a:r>
            <a:r>
              <a:rPr lang="it-IT" sz="2800" strike="sngStrike" dirty="0"/>
              <a:t>(</a:t>
            </a:r>
            <a:r>
              <a:rPr lang="it-IT" sz="2800" strike="sngStrike" dirty="0" err="1"/>
              <a:t>yet</a:t>
            </a:r>
            <a:r>
              <a:rPr lang="it-IT" sz="2800" strike="sngStrike" dirty="0"/>
              <a:t> </a:t>
            </a:r>
            <a:r>
              <a:rPr lang="it-IT" sz="2800" strike="sngStrike" dirty="0" err="1"/>
              <a:t>another</a:t>
            </a:r>
            <a:r>
              <a:rPr lang="it-IT" sz="2800" strike="sngStrike" dirty="0"/>
              <a:t> </a:t>
            </a:r>
            <a:r>
              <a:rPr lang="it-IT" sz="2800" strike="sngStrike" dirty="0" err="1"/>
              <a:t>reason</a:t>
            </a:r>
            <a:r>
              <a:rPr lang="it-IT" sz="2800" strike="sngStrike" dirty="0"/>
              <a:t> </a:t>
            </a:r>
            <a:r>
              <a:rPr lang="it-IT" sz="2800" strike="sngStrike" dirty="0" err="1"/>
              <a:t>that</a:t>
            </a:r>
            <a:r>
              <a:rPr lang="it-IT" sz="2800" strike="sngStrike" dirty="0"/>
              <a:t> </a:t>
            </a:r>
            <a:r>
              <a:rPr lang="it-IT" sz="2800" u="sng" strike="sngStrike" dirty="0">
                <a:hlinkClick r:id="rId2"/>
              </a:rPr>
              <a:t>Spring </a:t>
            </a:r>
            <a:r>
              <a:rPr lang="it-IT" sz="2800" u="sng" strike="sngStrike" dirty="0" err="1">
                <a:hlinkClick r:id="rId2"/>
              </a:rPr>
              <a:t>Cloud</a:t>
            </a:r>
            <a:r>
              <a:rPr lang="it-IT" sz="2800" strike="sngStrike" dirty="0"/>
              <a:t> </a:t>
            </a:r>
            <a:r>
              <a:rPr lang="it-IT" sz="2800" strike="sngStrike" dirty="0" err="1"/>
              <a:t>has</a:t>
            </a:r>
            <a:r>
              <a:rPr lang="it-IT" sz="2800" strike="sngStrike" dirty="0"/>
              <a:t> </a:t>
            </a:r>
            <a:r>
              <a:rPr lang="it-IT" sz="2800" strike="sngStrike" dirty="0" err="1"/>
              <a:t>forthcoming</a:t>
            </a:r>
            <a:r>
              <a:rPr lang="it-IT" sz="2800" strike="sngStrike" dirty="0"/>
              <a:t> </a:t>
            </a:r>
            <a:r>
              <a:rPr lang="it-IT" sz="2800" strike="sngStrike" dirty="0" err="1"/>
              <a:t>support</a:t>
            </a:r>
            <a:r>
              <a:rPr lang="it-IT" sz="2800" strike="sngStrike" dirty="0"/>
              <a:t> for </a:t>
            </a:r>
            <a:r>
              <a:rPr lang="it-IT" sz="2800" strike="sngStrike" dirty="0" err="1"/>
              <a:t>it</a:t>
            </a:r>
            <a:r>
              <a:rPr lang="it-IT" sz="2800" strike="sngStrike" dirty="0" smtClean="0"/>
              <a:t>..).</a:t>
            </a:r>
            <a:endParaRPr lang="it-IT" sz="2800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1031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439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5492597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7391507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0421489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3522553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8480683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8163671"/>
      </p:ext>
    </p:extLst>
  </p:cSld>
  <p:clrMapOvr>
    <a:masterClrMapping/>
  </p:clrMapOvr>
  <p:transition/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[DEVELOPMENT / UNIT TEST]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INTRODUCTION</a:t>
            </a:r>
          </a:p>
          <a:p>
            <a:pPr lvl="1"/>
            <a:r>
              <a:rPr lang="it-IT" sz="3600" dirty="0" smtClean="0"/>
              <a:t>BLAH </a:t>
            </a:r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826141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</a:t>
            </a:r>
            <a:r>
              <a:rPr lang="it-IT" sz="3600" dirty="0" err="1" smtClean="0"/>
              <a:t>datastore</a:t>
            </a:r>
            <a:r>
              <a:rPr lang="it-IT" sz="3600" dirty="0" smtClean="0"/>
              <a:t> 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r>
              <a:rPr lang="it-IT" sz="3600" dirty="0" smtClean="0"/>
              <a:t> and </a:t>
            </a:r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a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(</a:t>
            </a:r>
            <a:r>
              <a:rPr lang="it-IT" dirty="0" err="1" smtClean="0"/>
              <a:t>functional</a:t>
            </a:r>
            <a:r>
              <a:rPr lang="it-IT" dirty="0" smtClean="0"/>
              <a:t>)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en-US" sz="4400" dirty="0" smtClean="0"/>
              <a:t>Each </a:t>
            </a:r>
            <a:r>
              <a:rPr lang="en-US" sz="4400" dirty="0"/>
              <a:t>driver </a:t>
            </a:r>
            <a:r>
              <a:rPr lang="en-US" sz="4400" dirty="0" smtClean="0"/>
              <a:t>according </a:t>
            </a:r>
            <a:r>
              <a:rPr lang="en-US" sz="4400" dirty="0"/>
              <a:t>to his delivery </a:t>
            </a:r>
            <a:r>
              <a:rPr lang="en-US" sz="4400" dirty="0" smtClean="0"/>
              <a:t>plan, every morning will schedule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substitution </a:t>
            </a:r>
            <a:r>
              <a:rPr lang="en-US" sz="4400" dirty="0"/>
              <a:t>that will reasonably occur during </a:t>
            </a:r>
            <a:r>
              <a:rPr lang="en-US" sz="4400" dirty="0" smtClean="0"/>
              <a:t>the </a:t>
            </a:r>
            <a:r>
              <a:rPr lang="en-US" sz="4400" dirty="0"/>
              <a:t>day. By means of a mobile application </a:t>
            </a:r>
            <a:r>
              <a:rPr lang="en-US" sz="4400" dirty="0" smtClean="0"/>
              <a:t>(or web </a:t>
            </a:r>
            <a:r>
              <a:rPr lang="en-US" sz="4400" dirty="0"/>
              <a:t>application) he will book one or more </a:t>
            </a:r>
            <a:r>
              <a:rPr lang="en-US" sz="4400" dirty="0" smtClean="0"/>
              <a:t>fresh or charged batteries </a:t>
            </a:r>
            <a:r>
              <a:rPr lang="en-US" sz="4400" dirty="0"/>
              <a:t>supplied by the stations distributed in the city.</a:t>
            </a:r>
            <a:endParaRPr lang="it-IT" sz="4400" dirty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>
              <a:buFont typeface="Arial" pitchFamily="34" charset="0"/>
              <a:buChar char="•"/>
            </a:pPr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189140"/>
            <a:ext cx="1711861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Consumes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 </a:t>
            </a:r>
            <a:r>
              <a:rPr lang="it-IT" sz="3600" dirty="0" err="1" smtClean="0"/>
              <a:t>defining</a:t>
            </a:r>
            <a:r>
              <a:rPr lang="it-IT" sz="3600" dirty="0" smtClean="0"/>
              <a:t> the database connection</a:t>
            </a:r>
          </a:p>
          <a:p>
            <a:pPr lvl="1"/>
            <a:r>
              <a:rPr lang="it-IT" sz="3600" dirty="0" err="1" smtClean="0"/>
              <a:t>Realized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1 - </a:t>
            </a:r>
            <a:r>
              <a:rPr lang="it-IT" sz="2400" dirty="0" err="1">
                <a:latin typeface="Consolas"/>
              </a:rPr>
              <a:t>usersDDL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2 - </a:t>
            </a:r>
            <a:r>
              <a:rPr lang="it-IT" sz="2400" dirty="0" err="1">
                <a:latin typeface="Consolas"/>
              </a:rPr>
              <a:t>batteryInventoryDDL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3 - </a:t>
            </a:r>
            <a:r>
              <a:rPr lang="it-IT" sz="2400" dirty="0" err="1">
                <a:latin typeface="Consolas"/>
              </a:rPr>
              <a:t>usersDML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4 - </a:t>
            </a:r>
            <a:r>
              <a:rPr lang="it-IT" sz="2400" dirty="0" err="1">
                <a:latin typeface="Consolas"/>
              </a:rPr>
              <a:t>batteryInventoryDML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5 - </a:t>
            </a:r>
            <a:r>
              <a:rPr lang="it-IT" sz="2400" dirty="0" err="1">
                <a:latin typeface="Consolas"/>
              </a:rPr>
              <a:t>stationAddressDDL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6 - </a:t>
            </a:r>
            <a:r>
              <a:rPr lang="it-IT" sz="2400" dirty="0" err="1">
                <a:latin typeface="Consolas"/>
              </a:rPr>
              <a:t>stationAddressDML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7 - </a:t>
            </a:r>
            <a:r>
              <a:rPr lang="it-IT" sz="2400" dirty="0" err="1">
                <a:latin typeface="Consolas"/>
              </a:rPr>
              <a:t>bookingInfoDDL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59651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/list]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findNearestStation</a:t>
            </a:r>
            <a:r>
              <a:rPr lang="it-IT" sz="2400" b="1" dirty="0">
                <a:latin typeface="Consolas"/>
              </a:rPr>
              <a:t>/{latitudine}/{longitudine}/{distanza}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addBooking</a:t>
            </a:r>
            <a:r>
              <a:rPr lang="it-IT" sz="2400" b="1" dirty="0">
                <a:latin typeface="Consolas"/>
              </a:rPr>
              <a:t>/{stazione}/{batteria</a:t>
            </a:r>
            <a:r>
              <a:rPr lang="it-IT" sz="2400" b="1" dirty="0" smtClean="0">
                <a:latin typeface="Consolas"/>
              </a:rPr>
              <a:t>}/</a:t>
            </a: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{</a:t>
            </a:r>
            <a:r>
              <a:rPr lang="it-IT" sz="2400" b="1" dirty="0">
                <a:latin typeface="Consolas"/>
              </a:rPr>
              <a:t>citta}/{latitudine}/{</a:t>
            </a:r>
            <a:r>
              <a:rPr lang="it-IT" sz="2400" b="1" dirty="0" smtClean="0">
                <a:latin typeface="Consolas"/>
              </a:rPr>
              <a:t>longitudine}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mapping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6129792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latin typeface="Consolas"/>
              </a:rPr>
              <a:t>cloud.services.mySqlBackingServices.connection.jdbcurl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JDBC URL= </a:t>
            </a:r>
            <a:r>
              <a:rPr lang="it-IT" sz="2400" b="1" dirty="0" smtClean="0">
                <a:latin typeface="Consolas"/>
              </a:rPr>
              <a:t>NOT IN A CLOUD ENV</a:t>
            </a:r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DATASOURCE </a:t>
            </a:r>
            <a:r>
              <a:rPr lang="it-IT" sz="2400" b="1" dirty="0">
                <a:latin typeface="Consolas"/>
              </a:rPr>
              <a:t>URL=</a:t>
            </a:r>
            <a:r>
              <a:rPr lang="it-IT" sz="2400" b="1" dirty="0" err="1">
                <a:latin typeface="Consolas"/>
              </a:rPr>
              <a:t>jdbc:mysql</a:t>
            </a:r>
            <a:r>
              <a:rPr lang="it-IT" sz="2400" b="1" dirty="0">
                <a:latin typeface="Consolas"/>
              </a:rPr>
              <a:t>://</a:t>
            </a:r>
            <a:r>
              <a:rPr lang="it-IT" sz="2400" b="1" dirty="0" err="1">
                <a:latin typeface="Consolas"/>
              </a:rPr>
              <a:t>localhost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43966196"/>
      </p:ext>
    </p:extLst>
  </p:cSld>
  <p:clrMapOvr>
    <a:masterClrMapping/>
  </p:clrMapOvr>
  <p:transition/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1213476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3" y="5212710"/>
            <a:ext cx="23134637" cy="416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800" dirty="0" err="1" smtClean="0"/>
              <a:t>Docker</a:t>
            </a:r>
            <a:r>
              <a:rPr lang="en-US" sz="2800" dirty="0" smtClean="0"/>
              <a:t> is a way to containerize applications, allowing  to package a </a:t>
            </a:r>
            <a:r>
              <a:rPr lang="en-US" sz="2800" dirty="0" err="1" smtClean="0"/>
              <a:t>microservice</a:t>
            </a:r>
            <a:r>
              <a:rPr lang="en-US" sz="2800" dirty="0" smtClean="0"/>
              <a:t> in a standardized portable format that’s independent of the technology used to implement the service. </a:t>
            </a:r>
          </a:p>
          <a:p>
            <a:r>
              <a:rPr lang="en-US" sz="2800" dirty="0" smtClean="0"/>
              <a:t>At runtime it provides a high degree of isolation between different services. 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containers are extremely lightweight and as a result can be built and started extremely quickly. </a:t>
            </a:r>
          </a:p>
          <a:p>
            <a:r>
              <a:rPr lang="en-US" sz="2800" dirty="0" smtClean="0"/>
              <a:t>A container can typically be built in just a few seconds and starting a container simply consists of starting the service’s process(</a:t>
            </a:r>
            <a:r>
              <a:rPr lang="en-US" sz="2800" dirty="0" err="1" smtClean="0"/>
              <a:t>es</a:t>
            </a:r>
            <a:r>
              <a:rPr lang="en-US" sz="2800" dirty="0" smtClean="0"/>
              <a:t>).</a:t>
            </a:r>
          </a:p>
          <a:p>
            <a:r>
              <a:rPr lang="en-US" sz="2800" dirty="0" smtClean="0"/>
              <a:t>Some clouds also have added extra support for </a:t>
            </a:r>
            <a:r>
              <a:rPr lang="en-US" sz="2800" dirty="0" err="1" smtClean="0"/>
              <a:t>Docker</a:t>
            </a:r>
            <a:r>
              <a:rPr lang="en-US" sz="2800" dirty="0" smtClean="0"/>
              <a:t>.</a:t>
            </a:r>
            <a:endParaRPr lang="en-US" sz="28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554223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image </a:t>
            </a:r>
            <a:r>
              <a:rPr lang="en-US" sz="2800" dirty="0" smtClean="0"/>
              <a:t>is read-only file system image of an operating system and an application.</a:t>
            </a:r>
          </a:p>
          <a:p>
            <a:pPr algn="just"/>
            <a:r>
              <a:rPr lang="en-US" sz="2800" dirty="0" smtClean="0"/>
              <a:t>An image is self-contained and will run on any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installation. </a:t>
            </a:r>
          </a:p>
          <a:p>
            <a:pPr algn="just"/>
            <a:r>
              <a:rPr lang="en-US" sz="2800" dirty="0" smtClean="0"/>
              <a:t>to create an image containing a Spring Boot based application, one could start from a vanilla Ubuntu image, install the JDK and  then install the executable JAR.</a:t>
            </a:r>
          </a:p>
          <a:p>
            <a:pPr algn="just"/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 has a layered structure that dramatically reduces the amount of time needed to build and deploy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5365111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An image consists of a sequence and parent referenced layers that correspond to the command  that changes the file system .</a:t>
            </a:r>
          </a:p>
          <a:p>
            <a:pPr marL="0" indent="0" algn="just">
              <a:buFont typeface="Wingdings" pitchFamily="2" charset="2"/>
              <a:buNone/>
            </a:pPr>
            <a:r>
              <a:rPr lang="en-US" sz="2800" dirty="0" smtClean="0"/>
              <a:t> This layered structure makes, building an image extremely fast (efficient).</a:t>
            </a:r>
            <a:endParaRPr lang="it-IT" sz="2800" dirty="0" smtClean="0"/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enables the sharing of layers between images,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does not need to move an entire image over the network. Only those layers that don’t exist on the destination machine need to be copied.</a:t>
            </a:r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caches layers when building an image. When re-executing a command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</a:t>
            </a:r>
            <a:r>
              <a:rPr lang="en-US" sz="2800" dirty="0" smtClean="0"/>
              <a:t>is a running image consisting of one or more sandboxed processes.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isolates a container’s processes and the networking portion of each container </a:t>
            </a:r>
          </a:p>
          <a:p>
            <a:r>
              <a:rPr lang="en-US" sz="2800" dirty="0" smtClean="0"/>
              <a:t>can enable a service to be accessed from outside its container by setting up a port mapping that associates a host port with a container port.</a:t>
            </a:r>
          </a:p>
          <a:p>
            <a:r>
              <a:rPr lang="en-US" sz="2800" dirty="0" smtClean="0"/>
              <a:t>Even though an image contains an entire OS 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often only consists of the application’s processes</a:t>
            </a:r>
          </a:p>
          <a:p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  <a:r>
              <a:rPr lang="en-US" sz="2800" b="1" dirty="0" smtClean="0"/>
              <a:t>container that runs a Spring Boot application might only start Java. </a:t>
            </a:r>
          </a:p>
          <a:p>
            <a:r>
              <a:rPr lang="en-US" sz="2800" dirty="0" smtClean="0"/>
              <a:t>As a result,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(non </a:t>
            </a:r>
            <a:r>
              <a:rPr lang="it-IT" dirty="0" err="1" smtClean="0"/>
              <a:t>functional</a:t>
            </a:r>
            <a:r>
              <a:rPr lang="it-IT" dirty="0" smtClean="0"/>
              <a:t>)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it-IT" b="1" dirty="0" smtClean="0"/>
              <a:t>Design</a:t>
            </a:r>
          </a:p>
          <a:p>
            <a:pPr lvl="2" eaLnBrk="1" hangingPunct="1"/>
            <a:r>
              <a:rPr lang="it-IT" dirty="0" smtClean="0"/>
              <a:t>The </a:t>
            </a:r>
            <a:r>
              <a:rPr lang="it-IT" dirty="0" err="1" smtClean="0"/>
              <a:t>services</a:t>
            </a:r>
            <a:r>
              <a:rPr lang="it-IT" dirty="0" smtClean="0"/>
              <a:t> of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computing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, </a:t>
            </a:r>
            <a:r>
              <a:rPr lang="it-IT" dirty="0" err="1" smtClean="0"/>
              <a:t>shoud</a:t>
            </a:r>
            <a:r>
              <a:rPr lang="it-IT" dirty="0" smtClean="0"/>
              <a:t> be </a:t>
            </a:r>
            <a:r>
              <a:rPr lang="it-IT" dirty="0" err="1" smtClean="0"/>
              <a:t>loosely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,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other</a:t>
            </a:r>
            <a:r>
              <a:rPr lang="it-IT" dirty="0" smtClean="0"/>
              <a:t> </a:t>
            </a:r>
            <a:r>
              <a:rPr lang="it-IT" dirty="0" err="1" smtClean="0"/>
              <a:t>indipendent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develop</a:t>
            </a:r>
            <a:r>
              <a:rPr lang="it-IT" dirty="0" smtClean="0"/>
              <a:t> and deploy time and for scale out </a:t>
            </a:r>
            <a:r>
              <a:rPr lang="it-IT" dirty="0" err="1" smtClean="0"/>
              <a:t>purposes</a:t>
            </a:r>
            <a:endParaRPr lang="it-IT" dirty="0" smtClean="0"/>
          </a:p>
          <a:p>
            <a:pPr lvl="2" eaLnBrk="1" hangingPunct="1"/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service the </a:t>
            </a:r>
            <a:r>
              <a:rPr lang="it-IT" dirty="0" err="1" smtClean="0"/>
              <a:t>adoption</a:t>
            </a:r>
            <a:r>
              <a:rPr lang="it-IT" dirty="0"/>
              <a:t> of new </a:t>
            </a:r>
            <a:r>
              <a:rPr lang="it-IT" dirty="0" err="1"/>
              <a:t>technology</a:t>
            </a:r>
            <a:r>
              <a:rPr lang="it-IT" dirty="0"/>
              <a:t> or design pattern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quick</a:t>
            </a:r>
            <a:r>
              <a:rPr lang="it-IT" dirty="0" smtClean="0"/>
              <a:t> and </a:t>
            </a:r>
            <a:r>
              <a:rPr lang="it-IT" dirty="0" err="1" smtClean="0"/>
              <a:t>impactless</a:t>
            </a:r>
            <a:r>
              <a:rPr lang="it-IT" dirty="0" smtClean="0"/>
              <a:t> </a:t>
            </a:r>
            <a:r>
              <a:rPr lang="it-IT" dirty="0" err="1" smtClean="0"/>
              <a:t>against</a:t>
            </a:r>
            <a:r>
              <a:rPr lang="it-IT" dirty="0" smtClean="0"/>
              <a:t> the </a:t>
            </a:r>
            <a:r>
              <a:rPr lang="it-IT" dirty="0" err="1" smtClean="0"/>
              <a:t>overall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 </a:t>
            </a:r>
          </a:p>
          <a:p>
            <a:pPr lvl="1" eaLnBrk="1" hangingPunct="1"/>
            <a:r>
              <a:rPr lang="it-IT" b="1" dirty="0" smtClean="0"/>
              <a:t>Technical </a:t>
            </a:r>
          </a:p>
          <a:p>
            <a:pPr lvl="2" eaLnBrk="1" hangingPunct="1"/>
            <a:r>
              <a:rPr lang="it-IT" dirty="0" smtClean="0"/>
              <a:t>Deployment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flexible</a:t>
            </a:r>
            <a:r>
              <a:rPr lang="it-IT" dirty="0" smtClean="0"/>
              <a:t> and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invariant</a:t>
            </a:r>
            <a:r>
              <a:rPr lang="it-IT" dirty="0" smtClean="0"/>
              <a:t> (</a:t>
            </a:r>
            <a:r>
              <a:rPr lang="it-IT" dirty="0" err="1" smtClean="0"/>
              <a:t>locally</a:t>
            </a:r>
            <a:r>
              <a:rPr lang="it-IT" dirty="0" smtClean="0"/>
              <a:t>/in a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based</a:t>
            </a:r>
            <a:r>
              <a:rPr lang="it-IT" dirty="0" smtClean="0"/>
              <a:t> </a:t>
            </a:r>
            <a:r>
              <a:rPr lang="it-IT" dirty="0" err="1" smtClean="0"/>
              <a:t>environment</a:t>
            </a:r>
            <a:r>
              <a:rPr lang="it-IT" dirty="0" smtClean="0"/>
              <a:t>)</a:t>
            </a:r>
          </a:p>
          <a:p>
            <a:pPr lvl="2" eaLnBrk="1" hangingPunct="1"/>
            <a:r>
              <a:rPr lang="it-IT" dirty="0" smtClean="0"/>
              <a:t>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it-IT" dirty="0" err="1" smtClean="0"/>
              <a:t>shoud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by </a:t>
            </a:r>
            <a:r>
              <a:rPr lang="it-IT" dirty="0" err="1" smtClean="0"/>
              <a:t>asynchronous</a:t>
            </a:r>
            <a:r>
              <a:rPr lang="it-IT" dirty="0" smtClean="0"/>
              <a:t> non-</a:t>
            </a:r>
            <a:r>
              <a:rPr lang="it-IT" dirty="0" err="1" smtClean="0"/>
              <a:t>blocking</a:t>
            </a:r>
            <a:r>
              <a:rPr lang="it-IT" dirty="0" smtClean="0"/>
              <a:t> </a:t>
            </a:r>
            <a:r>
              <a:rPr lang="it-IT" dirty="0" err="1" smtClean="0"/>
              <a:t>operations</a:t>
            </a:r>
            <a:endParaRPr lang="it-IT" dirty="0" smtClean="0"/>
          </a:p>
          <a:p>
            <a:pPr lvl="2" eaLnBrk="1" hangingPunct="1"/>
            <a:r>
              <a:rPr lang="it-IT" dirty="0" smtClean="0"/>
              <a:t>Data </a:t>
            </a:r>
            <a:r>
              <a:rPr lang="it-IT" dirty="0" err="1" smtClean="0"/>
              <a:t>persistance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accomplished</a:t>
            </a:r>
            <a:r>
              <a:rPr lang="it-IT" dirty="0" smtClean="0"/>
              <a:t> by a </a:t>
            </a:r>
            <a:r>
              <a:rPr lang="it-IT" dirty="0" err="1" smtClean="0"/>
              <a:t>poliglot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and </a:t>
            </a:r>
            <a:r>
              <a:rPr lang="it-IT" dirty="0" err="1" smtClean="0"/>
              <a:t>specialized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  </a:t>
            </a:r>
          </a:p>
          <a:p>
            <a:pPr lvl="1" eaLnBrk="1" hangingPunct="1"/>
            <a:r>
              <a:rPr lang="it-IT" b="1" dirty="0" smtClean="0"/>
              <a:t>System management</a:t>
            </a:r>
            <a:r>
              <a:rPr lang="it-IT" b="1" dirty="0"/>
              <a:t>	</a:t>
            </a:r>
          </a:p>
          <a:p>
            <a:pPr lvl="2" eaLnBrk="1" hangingPunct="1"/>
            <a:r>
              <a:rPr lang="it-IT" dirty="0" smtClean="0"/>
              <a:t>The </a:t>
            </a:r>
            <a:r>
              <a:rPr lang="it-IT" dirty="0" err="1" smtClean="0"/>
              <a:t>eventual</a:t>
            </a:r>
            <a:r>
              <a:rPr lang="it-IT" dirty="0" smtClean="0"/>
              <a:t> </a:t>
            </a:r>
            <a:r>
              <a:rPr lang="it-IT" dirty="0" err="1" smtClean="0"/>
              <a:t>infrastructure</a:t>
            </a:r>
            <a:r>
              <a:rPr lang="it-IT" dirty="0" smtClean="0"/>
              <a:t> scale-out </a:t>
            </a:r>
            <a:r>
              <a:rPr lang="it-IT" dirty="0" err="1" smtClean="0"/>
              <a:t>should</a:t>
            </a:r>
            <a:r>
              <a:rPr lang="it-IT" dirty="0" smtClean="0"/>
              <a:t> be 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 (zero service </a:t>
            </a:r>
            <a:r>
              <a:rPr lang="it-IT" dirty="0" err="1" smtClean="0"/>
              <a:t>downtime</a:t>
            </a:r>
            <a:r>
              <a:rPr lang="it-IT" dirty="0" smtClean="0"/>
              <a:t>)</a:t>
            </a:r>
          </a:p>
          <a:p>
            <a:pPr lvl="2" eaLnBrk="1" hangingPunct="1"/>
            <a:r>
              <a:rPr lang="it-IT" dirty="0" smtClean="0"/>
              <a:t>Service </a:t>
            </a:r>
            <a:r>
              <a:rPr lang="it-IT" dirty="0" err="1" smtClean="0"/>
              <a:t>discovery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coding</a:t>
            </a:r>
            <a:r>
              <a:rPr lang="it-IT" dirty="0" smtClean="0"/>
              <a:t> the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endParaRPr lang="it-IT" dirty="0"/>
          </a:p>
          <a:p>
            <a:pPr lvl="2" eaLnBrk="1" hangingPunct="1"/>
            <a:r>
              <a:rPr lang="it-IT" dirty="0"/>
              <a:t>C</a:t>
            </a:r>
            <a:r>
              <a:rPr lang="it-IT" dirty="0" smtClean="0"/>
              <a:t>lient side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r>
              <a:rPr lang="it-IT" dirty="0" err="1" smtClean="0"/>
              <a:t>features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infrastructure</a:t>
            </a:r>
            <a:r>
              <a:rPr lang="it-IT" dirty="0" smtClean="0"/>
              <a:t> </a:t>
            </a:r>
            <a:r>
              <a:rPr lang="it-IT" dirty="0" err="1" smtClean="0"/>
              <a:t>needs</a:t>
            </a:r>
            <a:r>
              <a:rPr lang="it-IT" dirty="0" smtClean="0"/>
              <a:t>, </a:t>
            </a:r>
            <a:r>
              <a:rPr lang="it-IT" dirty="0" err="1" smtClean="0"/>
              <a:t>simply</a:t>
            </a:r>
            <a:r>
              <a:rPr lang="it-IT" dirty="0" smtClean="0"/>
              <a:t> </a:t>
            </a:r>
            <a:r>
              <a:rPr lang="it-IT" dirty="0" err="1" smtClean="0"/>
              <a:t>adding</a:t>
            </a:r>
            <a:r>
              <a:rPr lang="it-IT" dirty="0" smtClean="0"/>
              <a:t> new service </a:t>
            </a:r>
            <a:r>
              <a:rPr lang="it-IT" dirty="0" err="1" smtClean="0"/>
              <a:t>instances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image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docker:build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5578252"/>
            <a:ext cx="143358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endParaRPr lang="it-IT" sz="2400" b="1" dirty="0"/>
          </a:p>
          <a:p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2696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9393064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p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-5810000" y="13122696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  <a:p>
            <a:r>
              <a:rPr lang="en-US" sz="2400" b="1" dirty="0" smtClean="0"/>
              <a:t>CONTAINERS’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it-IT" sz="2400" dirty="0"/>
          </a:p>
          <a:p>
            <a:r>
              <a:rPr lang="en-US" sz="2400" dirty="0"/>
              <a:t> </a:t>
            </a:r>
            <a:endParaRPr lang="it-IT" sz="2400" dirty="0"/>
          </a:p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 smtClean="0"/>
              <a:t>&gt;</a:t>
            </a:r>
            <a:endParaRPr lang="it-IT" sz="2400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package </a:t>
            </a:r>
            <a:endParaRPr lang="it-IT" sz="3600" dirty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" grpId="0" animBg="1"/>
      <p:bldP spid="11" grpId="0"/>
      <p:bldP spid="12" grpId="0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8717547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0456074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[QUALITY ASSURANCE]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9" y="1676400"/>
            <a:ext cx="14238758" cy="10438184"/>
          </a:xfrm>
        </p:spPr>
        <p:txBody>
          <a:bodyPr/>
          <a:lstStyle/>
          <a:p>
            <a:r>
              <a:rPr lang="it-IT" dirty="0" err="1" smtClean="0"/>
              <a:t>Introduction</a:t>
            </a:r>
            <a:r>
              <a:rPr lang="it-IT" dirty="0" smtClean="0"/>
              <a:t>  </a:t>
            </a:r>
          </a:p>
          <a:p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EAR 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smtClean="0"/>
                <a:t>EAR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Directives</a:t>
            </a:r>
            <a:r>
              <a:rPr lang="it-IT" sz="3600" dirty="0" smtClean="0"/>
              <a:t> of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</a:t>
            </a:r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(</a:t>
            </a:r>
            <a:r>
              <a:rPr lang="it-IT" dirty="0" err="1" smtClean="0"/>
              <a:t>project</a:t>
            </a:r>
            <a:r>
              <a:rPr lang="it-IT" dirty="0" smtClean="0"/>
              <a:t> management </a:t>
            </a:r>
            <a:r>
              <a:rPr lang="it-IT" dirty="0" err="1" smtClean="0"/>
              <a:t>related</a:t>
            </a:r>
            <a:r>
              <a:rPr lang="it-IT" dirty="0" smtClean="0"/>
              <a:t>)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2949352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faster</a:t>
            </a:r>
            <a:r>
              <a:rPr lang="it-IT" sz="4400" dirty="0" smtClean="0"/>
              <a:t>, </a:t>
            </a:r>
            <a:r>
              <a:rPr lang="it-IT" sz="4400" dirty="0" err="1" smtClean="0"/>
              <a:t>avoiding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by small feature teams, </a:t>
            </a:r>
            <a:r>
              <a:rPr lang="it-IT" sz="4400" dirty="0" err="1" smtClean="0"/>
              <a:t>eventually</a:t>
            </a:r>
            <a:r>
              <a:rPr lang="it-IT" sz="4400" dirty="0"/>
              <a:t> </a:t>
            </a:r>
            <a:r>
              <a:rPr lang="it-IT" sz="4400" dirty="0" err="1"/>
              <a:t>geographically</a:t>
            </a:r>
            <a:r>
              <a:rPr lang="it-IT" sz="4400" dirty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, with a </a:t>
            </a:r>
            <a:r>
              <a:rPr lang="it-IT" sz="4400" dirty="0" err="1" smtClean="0"/>
              <a:t>deep</a:t>
            </a:r>
            <a:r>
              <a:rPr lang="it-IT" sz="4400" dirty="0" smtClean="0"/>
              <a:t> </a:t>
            </a:r>
            <a:r>
              <a:rPr lang="it-IT" sz="4400" dirty="0" err="1" smtClean="0"/>
              <a:t>skill</a:t>
            </a:r>
            <a:r>
              <a:rPr lang="it-IT" sz="4400" dirty="0" smtClean="0"/>
              <a:t> </a:t>
            </a:r>
            <a:r>
              <a:rPr lang="it-IT" sz="4400" dirty="0" err="1" smtClean="0"/>
              <a:t>caracterization</a:t>
            </a:r>
            <a:r>
              <a:rPr lang="it-IT" sz="4400" dirty="0" smtClean="0"/>
              <a:t> of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group</a:t>
            </a:r>
            <a:r>
              <a:rPr lang="it-IT" sz="4400" dirty="0" smtClean="0"/>
              <a:t> (e.g.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want</a:t>
            </a:r>
            <a:r>
              <a:rPr lang="it-IT" sz="4400" dirty="0" smtClean="0"/>
              <a:t> </a:t>
            </a:r>
            <a:r>
              <a:rPr lang="it-IT" sz="4400" dirty="0" err="1" smtClean="0"/>
              <a:t>technical</a:t>
            </a:r>
            <a:r>
              <a:rPr lang="it-IT" sz="4400" dirty="0" smtClean="0"/>
              <a:t> </a:t>
            </a:r>
            <a:r>
              <a:rPr lang="it-IT" sz="4400" dirty="0" err="1" smtClean="0"/>
              <a:t>skills</a:t>
            </a:r>
            <a:r>
              <a:rPr lang="it-IT" sz="4400" dirty="0" smtClean="0"/>
              <a:t> inside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under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r>
              <a:rPr lang="it-IT" sz="3600" b="1" dirty="0" smtClean="0"/>
              <a:t>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3981440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74712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24" y="523934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it-IT" sz="3200" dirty="0"/>
              <a:t>Microservices </a:t>
            </a:r>
            <a:r>
              <a:rPr lang="it-IT" sz="3200" dirty="0" err="1"/>
              <a:t>based</a:t>
            </a:r>
            <a:r>
              <a:rPr lang="it-IT" sz="3200" dirty="0"/>
              <a:t>  </a:t>
            </a:r>
            <a:r>
              <a:rPr lang="it-IT" sz="3200" dirty="0" err="1"/>
              <a:t>architecture</a:t>
            </a:r>
            <a:r>
              <a:rPr lang="it-IT" sz="3200" dirty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design pattern </a:t>
            </a:r>
            <a:r>
              <a:rPr lang="it-IT" sz="3200" dirty="0" err="1" smtClean="0"/>
              <a:t>chosen</a:t>
            </a:r>
            <a:r>
              <a:rPr lang="it-IT" sz="3200" dirty="0" smtClean="0"/>
              <a:t> to </a:t>
            </a:r>
            <a:r>
              <a:rPr lang="it-IT" sz="3200" dirty="0" err="1" smtClean="0"/>
              <a:t>satisfy</a:t>
            </a:r>
            <a:r>
              <a:rPr lang="it-IT" sz="3200" dirty="0" smtClean="0"/>
              <a:t> the </a:t>
            </a:r>
            <a:r>
              <a:rPr lang="it-IT" sz="3200" dirty="0" err="1" smtClean="0"/>
              <a:t>enounced</a:t>
            </a:r>
            <a:r>
              <a:rPr lang="it-IT" sz="3200" dirty="0" smtClean="0"/>
              <a:t>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.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/>
              <a:t>:</a:t>
            </a:r>
            <a:endParaRPr lang="it-IT" sz="3200" dirty="0" smtClean="0"/>
          </a:p>
          <a:p>
            <a:pPr lvl="2"/>
            <a:r>
              <a:rPr lang="it-IT" sz="3200" dirty="0" smtClean="0"/>
              <a:t>The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be </a:t>
            </a:r>
            <a:r>
              <a:rPr lang="it-IT" sz="3200" dirty="0" err="1" smtClean="0"/>
              <a:t>loosely</a:t>
            </a:r>
            <a:r>
              <a:rPr lang="it-IT" sz="3200" dirty="0" smtClean="0"/>
              <a:t> </a:t>
            </a:r>
            <a:r>
              <a:rPr lang="it-IT" sz="3200" dirty="0" err="1" smtClean="0"/>
              <a:t>coupled</a:t>
            </a:r>
            <a:r>
              <a:rPr lang="it-IT" sz="3200" dirty="0" smtClean="0"/>
              <a:t>, so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 smtClean="0"/>
              <a:t> can be </a:t>
            </a:r>
            <a:r>
              <a:rPr lang="it-IT" sz="3200" dirty="0" err="1" smtClean="0"/>
              <a:t>developed</a:t>
            </a:r>
            <a:r>
              <a:rPr lang="it-IT" sz="3200" dirty="0"/>
              <a:t>, </a:t>
            </a:r>
            <a:r>
              <a:rPr lang="it-IT" sz="3200" dirty="0" err="1"/>
              <a:t>deployed</a:t>
            </a:r>
            <a:r>
              <a:rPr lang="it-IT" sz="3200" dirty="0"/>
              <a:t> and </a:t>
            </a:r>
            <a:r>
              <a:rPr lang="it-IT" sz="3200" dirty="0" err="1" smtClean="0"/>
              <a:t>scaled</a:t>
            </a:r>
            <a:r>
              <a:rPr lang="it-IT" sz="3200" dirty="0" smtClean="0"/>
              <a:t>-out </a:t>
            </a:r>
            <a:r>
              <a:rPr lang="it-IT" sz="3200" dirty="0" err="1"/>
              <a:t>indipendently</a:t>
            </a:r>
            <a:r>
              <a:rPr lang="it-IT" sz="3200" dirty="0"/>
              <a:t> </a:t>
            </a:r>
          </a:p>
          <a:p>
            <a:pPr lvl="2" eaLnBrk="1" hangingPunct="1"/>
            <a:r>
              <a:rPr lang="it-IT" sz="3200" dirty="0" err="1" smtClean="0"/>
              <a:t>Each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developed</a:t>
            </a:r>
            <a:r>
              <a:rPr lang="it-IT" sz="3200" dirty="0" smtClean="0"/>
              <a:t> </a:t>
            </a:r>
            <a:r>
              <a:rPr lang="it-IT" sz="3200" dirty="0" err="1" smtClean="0"/>
              <a:t>using</a:t>
            </a:r>
            <a:r>
              <a:rPr lang="it-IT" sz="3200" dirty="0" smtClean="0"/>
              <a:t> a </a:t>
            </a:r>
            <a:r>
              <a:rPr lang="it-IT" sz="3200" dirty="0" err="1" smtClean="0"/>
              <a:t>different</a:t>
            </a:r>
            <a:r>
              <a:rPr lang="it-IT" sz="3200" dirty="0" smtClean="0"/>
              <a:t> </a:t>
            </a:r>
            <a:r>
              <a:rPr lang="it-IT" sz="3200" dirty="0" err="1" smtClean="0"/>
              <a:t>technology</a:t>
            </a:r>
            <a:endParaRPr lang="it-IT" sz="3200" strike="sngStrike" dirty="0" smtClean="0"/>
          </a:p>
          <a:p>
            <a:pPr lvl="2" eaLnBrk="1" hangingPunct="1"/>
            <a:r>
              <a:rPr lang="it-IT" sz="3200" dirty="0" smtClean="0"/>
              <a:t>The </a:t>
            </a:r>
            <a:r>
              <a:rPr lang="it-IT" sz="3200" dirty="0" err="1" smtClean="0"/>
              <a:t>need</a:t>
            </a:r>
            <a:r>
              <a:rPr lang="it-IT" sz="3200" dirty="0" smtClean="0"/>
              <a:t> of service </a:t>
            </a:r>
            <a:r>
              <a:rPr lang="it-IT" sz="3200" dirty="0" err="1" smtClean="0"/>
              <a:t>improvement</a:t>
            </a:r>
            <a:r>
              <a:rPr lang="it-IT" sz="3200" dirty="0" smtClean="0"/>
              <a:t>,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addressed</a:t>
            </a:r>
            <a:r>
              <a:rPr lang="it-IT" sz="3200" dirty="0" smtClean="0"/>
              <a:t> </a:t>
            </a:r>
            <a:r>
              <a:rPr lang="it-IT" sz="3200" dirty="0" err="1" smtClean="0"/>
              <a:t>using</a:t>
            </a:r>
            <a:r>
              <a:rPr lang="it-IT" sz="3200" dirty="0" smtClean="0"/>
              <a:t>  a </a:t>
            </a:r>
            <a:r>
              <a:rPr lang="it-IT" sz="3200" dirty="0" err="1" smtClean="0"/>
              <a:t>different</a:t>
            </a:r>
            <a:r>
              <a:rPr lang="it-IT" sz="3200" dirty="0" smtClean="0"/>
              <a:t>  </a:t>
            </a:r>
            <a:r>
              <a:rPr lang="it-IT" sz="3200" dirty="0" err="1" smtClean="0"/>
              <a:t>technological</a:t>
            </a:r>
            <a:r>
              <a:rPr lang="it-IT" sz="3200" dirty="0" smtClean="0"/>
              <a:t> </a:t>
            </a:r>
            <a:r>
              <a:rPr lang="it-IT" sz="3200" dirty="0" err="1" smtClean="0"/>
              <a:t>stack</a:t>
            </a:r>
            <a:r>
              <a:rPr lang="it-IT" sz="3200" dirty="0" smtClean="0"/>
              <a:t>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impacts</a:t>
            </a:r>
            <a:r>
              <a:rPr lang="it-IT" sz="3200" dirty="0" smtClean="0"/>
              <a:t> on the </a:t>
            </a:r>
            <a:r>
              <a:rPr lang="it-IT" sz="3200" dirty="0" err="1" smtClean="0"/>
              <a:t>rest</a:t>
            </a:r>
            <a:r>
              <a:rPr lang="it-IT" sz="3200" dirty="0" smtClean="0"/>
              <a:t> of </a:t>
            </a:r>
            <a:r>
              <a:rPr lang="it-IT" sz="3200" dirty="0" err="1" smtClean="0"/>
              <a:t>system</a:t>
            </a:r>
            <a:endParaRPr lang="it-IT" sz="3200" dirty="0" smtClean="0"/>
          </a:p>
          <a:p>
            <a:pPr lvl="2" eaLnBrk="1" hangingPunct="1"/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be </a:t>
            </a:r>
            <a:r>
              <a:rPr lang="it-IT" sz="3200" dirty="0" err="1" smtClean="0"/>
              <a:t>possible</a:t>
            </a:r>
            <a:r>
              <a:rPr lang="it-IT" sz="3200" dirty="0" smtClean="0"/>
              <a:t> to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</a:t>
            </a:r>
            <a:r>
              <a:rPr lang="it-IT" sz="3200" dirty="0" err="1" smtClean="0"/>
              <a:t>only</a:t>
            </a:r>
            <a:r>
              <a:rPr lang="it-IT" sz="3200" dirty="0" smtClean="0"/>
              <a:t> for </a:t>
            </a:r>
            <a:r>
              <a:rPr lang="it-IT" sz="3200" dirty="0" err="1" smtClean="0"/>
              <a:t>those</a:t>
            </a:r>
            <a:r>
              <a:rPr lang="it-IT" sz="3200" dirty="0" smtClean="0"/>
              <a:t>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need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, with a more </a:t>
            </a:r>
            <a:r>
              <a:rPr lang="it-IT" sz="3200" dirty="0" err="1" smtClean="0"/>
              <a:t>efficient</a:t>
            </a:r>
            <a:r>
              <a:rPr lang="it-IT" sz="3200" dirty="0" smtClean="0"/>
              <a:t> control of the </a:t>
            </a:r>
            <a:r>
              <a:rPr lang="it-IT" sz="3200" dirty="0" err="1" smtClean="0"/>
              <a:t>costs</a:t>
            </a:r>
            <a:endParaRPr lang="it-IT" sz="3200" dirty="0" smtClean="0"/>
          </a:p>
          <a:p>
            <a:pPr lvl="2" eaLnBrk="1" hangingPunct="1"/>
            <a:r>
              <a:rPr lang="it-IT" sz="3200" dirty="0" smtClean="0"/>
              <a:t>deployment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more </a:t>
            </a:r>
            <a:r>
              <a:rPr lang="it-IT" sz="3200" dirty="0" err="1" smtClean="0"/>
              <a:t>efficient</a:t>
            </a:r>
            <a:r>
              <a:rPr lang="it-IT" sz="3200" dirty="0" smtClean="0"/>
              <a:t> </a:t>
            </a:r>
            <a:r>
              <a:rPr lang="it-IT" sz="3200" dirty="0" err="1" smtClean="0"/>
              <a:t>against</a:t>
            </a:r>
            <a:r>
              <a:rPr lang="it-IT" sz="3200" dirty="0" smtClean="0"/>
              <a:t> </a:t>
            </a:r>
            <a:r>
              <a:rPr lang="it-IT" sz="3200" dirty="0" err="1" smtClean="0"/>
              <a:t>against</a:t>
            </a:r>
            <a:r>
              <a:rPr lang="it-IT" sz="3200" dirty="0" smtClean="0"/>
              <a:t> a </a:t>
            </a:r>
            <a:r>
              <a:rPr lang="it-IT" sz="3200" dirty="0" err="1" smtClean="0"/>
              <a:t>monolitic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: the </a:t>
            </a:r>
            <a:r>
              <a:rPr lang="it-IT" sz="3200" dirty="0" err="1" smtClean="0"/>
              <a:t>change</a:t>
            </a:r>
            <a:r>
              <a:rPr lang="it-IT" sz="3200" dirty="0"/>
              <a:t> to a single service </a:t>
            </a:r>
            <a:r>
              <a:rPr lang="it-IT" sz="3200" dirty="0" err="1"/>
              <a:t>could</a:t>
            </a:r>
            <a:r>
              <a:rPr lang="it-IT" sz="3200" dirty="0"/>
              <a:t> be </a:t>
            </a:r>
            <a:r>
              <a:rPr lang="it-IT" sz="3200" dirty="0" err="1"/>
              <a:t>immediatly</a:t>
            </a:r>
            <a:r>
              <a:rPr lang="it-IT" sz="3200" dirty="0"/>
              <a:t> </a:t>
            </a:r>
            <a:r>
              <a:rPr lang="it-IT" sz="3200" dirty="0" err="1"/>
              <a:t>deployed</a:t>
            </a:r>
            <a:r>
              <a:rPr lang="it-IT" sz="3200" dirty="0"/>
              <a:t> </a:t>
            </a:r>
            <a:r>
              <a:rPr lang="it-IT" sz="3200" dirty="0" err="1"/>
              <a:t>isolated</a:t>
            </a:r>
            <a:r>
              <a:rPr lang="it-IT" sz="3200" dirty="0"/>
              <a:t> </a:t>
            </a:r>
            <a:r>
              <a:rPr lang="it-IT" sz="3200" dirty="0" smtClean="0"/>
              <a:t>and </a:t>
            </a:r>
            <a:r>
              <a:rPr lang="it-IT" sz="3200" dirty="0"/>
              <a:t>fast </a:t>
            </a:r>
            <a:r>
              <a:rPr lang="it-IT" sz="3200" dirty="0" err="1" smtClean="0"/>
              <a:t>rollbacked</a:t>
            </a:r>
            <a:endParaRPr lang="it-IT" sz="3200" dirty="0" smtClean="0"/>
          </a:p>
          <a:p>
            <a:pPr marL="419100" lvl="1" indent="0">
              <a:buNone/>
            </a:pPr>
            <a:r>
              <a:rPr lang="it-IT" sz="3200" dirty="0"/>
              <a:t>The microservice </a:t>
            </a:r>
            <a:r>
              <a:rPr lang="it-IT" sz="3200" dirty="0" err="1"/>
              <a:t>architecture</a:t>
            </a:r>
            <a:r>
              <a:rPr lang="it-IT" sz="3200" dirty="0"/>
              <a:t> </a:t>
            </a:r>
            <a:r>
              <a:rPr lang="it-IT" sz="3200" dirty="0" err="1"/>
              <a:t>will</a:t>
            </a:r>
            <a:r>
              <a:rPr lang="it-IT" sz="3200" dirty="0"/>
              <a:t> be </a:t>
            </a:r>
            <a:r>
              <a:rPr lang="it-IT" sz="3200" dirty="0" err="1"/>
              <a:t>specialized</a:t>
            </a:r>
            <a:r>
              <a:rPr lang="it-IT" sz="3200" dirty="0"/>
              <a:t> by the </a:t>
            </a:r>
            <a:r>
              <a:rPr lang="it-IT" sz="3200" dirty="0" err="1"/>
              <a:t>adoption</a:t>
            </a:r>
            <a:r>
              <a:rPr lang="it-IT" sz="3200" dirty="0"/>
              <a:t> of a «Database per service» pattern to </a:t>
            </a:r>
            <a:r>
              <a:rPr lang="it-IT" sz="3200" dirty="0" err="1"/>
              <a:t>achieve</a:t>
            </a:r>
            <a:r>
              <a:rPr lang="it-IT" sz="3200" dirty="0"/>
              <a:t> </a:t>
            </a:r>
            <a:r>
              <a:rPr lang="it-IT" sz="3200" dirty="0" err="1"/>
              <a:t>that</a:t>
            </a:r>
            <a:r>
              <a:rPr lang="it-IT" sz="3200" dirty="0"/>
              <a:t>:</a:t>
            </a:r>
          </a:p>
          <a:p>
            <a:pPr lvl="2">
              <a:buFont typeface="+mj-lt"/>
              <a:buAutoNum type="arabicPeriod"/>
            </a:pP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microservice’s</a:t>
            </a:r>
            <a:r>
              <a:rPr lang="it-IT" sz="3200" dirty="0"/>
              <a:t> </a:t>
            </a:r>
            <a:r>
              <a:rPr lang="it-IT" sz="3200" dirty="0" err="1"/>
              <a:t>persistence</a:t>
            </a:r>
            <a:r>
              <a:rPr lang="it-IT" sz="3200" dirty="0"/>
              <a:t> data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keept</a:t>
            </a:r>
            <a:r>
              <a:rPr lang="it-IT" sz="3200" dirty="0"/>
              <a:t> private to </a:t>
            </a:r>
            <a:r>
              <a:rPr lang="it-IT" sz="3200" dirty="0" err="1"/>
              <a:t>that</a:t>
            </a:r>
            <a:r>
              <a:rPr lang="it-IT" sz="3200" dirty="0"/>
              <a:t> service and must be </a:t>
            </a:r>
            <a:r>
              <a:rPr lang="it-IT" sz="3200" dirty="0" err="1"/>
              <a:t>accessible</a:t>
            </a:r>
            <a:r>
              <a:rPr lang="it-IT" sz="3200" dirty="0"/>
              <a:t> </a:t>
            </a:r>
            <a:r>
              <a:rPr lang="it-IT" sz="3200" dirty="0" err="1"/>
              <a:t>only</a:t>
            </a:r>
            <a:r>
              <a:rPr lang="it-IT" sz="3200" dirty="0"/>
              <a:t> via </a:t>
            </a:r>
            <a:r>
              <a:rPr lang="it-IT" sz="3200" dirty="0" err="1"/>
              <a:t>its</a:t>
            </a:r>
            <a:r>
              <a:rPr lang="it-IT" sz="3200" dirty="0"/>
              <a:t> API, </a:t>
            </a:r>
            <a:r>
              <a:rPr lang="it-IT" sz="3200" dirty="0" smtClean="0"/>
              <a:t>so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changes</a:t>
            </a:r>
            <a:r>
              <a:rPr lang="it-IT" sz="3200" dirty="0" smtClean="0"/>
              <a:t> </a:t>
            </a:r>
            <a:r>
              <a:rPr lang="it-IT" sz="3200" dirty="0"/>
              <a:t>to </a:t>
            </a:r>
            <a:r>
              <a:rPr lang="it-IT" sz="3200" dirty="0" err="1"/>
              <a:t>one</a:t>
            </a:r>
            <a:r>
              <a:rPr lang="it-IT" sz="3200" dirty="0"/>
              <a:t> </a:t>
            </a:r>
            <a:r>
              <a:rPr lang="it-IT" sz="3200" dirty="0" err="1"/>
              <a:t>service’s</a:t>
            </a:r>
            <a:r>
              <a:rPr lang="it-IT" sz="3200" dirty="0"/>
              <a:t> database </a:t>
            </a:r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not</a:t>
            </a:r>
            <a:r>
              <a:rPr lang="it-IT" sz="3200" dirty="0"/>
              <a:t> impact </a:t>
            </a:r>
            <a:r>
              <a:rPr lang="it-IT" sz="3200" dirty="0" err="1"/>
              <a:t>any</a:t>
            </a:r>
            <a:r>
              <a:rPr lang="it-IT" sz="3200" dirty="0"/>
              <a:t> </a:t>
            </a:r>
            <a:r>
              <a:rPr lang="it-IT" sz="3200" dirty="0" err="1"/>
              <a:t>other</a:t>
            </a:r>
            <a:r>
              <a:rPr lang="it-IT" sz="3200" dirty="0"/>
              <a:t> </a:t>
            </a:r>
            <a:r>
              <a:rPr lang="it-IT" sz="3200" dirty="0" err="1"/>
              <a:t>services</a:t>
            </a:r>
            <a:r>
              <a:rPr lang="it-IT" sz="3200" dirty="0"/>
              <a:t>. </a:t>
            </a:r>
            <a:r>
              <a:rPr lang="it-IT" sz="3200" dirty="0" err="1"/>
              <a:t>This</a:t>
            </a:r>
            <a:r>
              <a:rPr lang="it-IT" sz="3200" dirty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/>
              <a:t>could</a:t>
            </a:r>
            <a:r>
              <a:rPr lang="it-IT" sz="3200" dirty="0"/>
              <a:t> be </a:t>
            </a:r>
            <a:r>
              <a:rPr lang="it-IT" sz="3200" dirty="0" err="1"/>
              <a:t>realized</a:t>
            </a:r>
            <a:r>
              <a:rPr lang="it-IT" sz="3200" dirty="0"/>
              <a:t> by the </a:t>
            </a:r>
            <a:r>
              <a:rPr lang="it-IT" sz="3200" dirty="0" err="1"/>
              <a:t>following</a:t>
            </a:r>
            <a:r>
              <a:rPr lang="it-IT" sz="3200" dirty="0"/>
              <a:t> </a:t>
            </a:r>
            <a:r>
              <a:rPr lang="it-IT" sz="3200" dirty="0" err="1"/>
              <a:t>approachs</a:t>
            </a:r>
            <a:r>
              <a:rPr lang="it-IT" sz="3200" dirty="0"/>
              <a:t>:</a:t>
            </a:r>
          </a:p>
          <a:p>
            <a:pPr lvl="3"/>
            <a:r>
              <a:rPr lang="it-IT" sz="3200" b="1" dirty="0"/>
              <a:t>Private </a:t>
            </a:r>
            <a:r>
              <a:rPr lang="it-IT" sz="3200" b="1" dirty="0" err="1"/>
              <a:t>table</a:t>
            </a:r>
            <a:r>
              <a:rPr lang="it-IT" sz="3200" b="1" dirty="0"/>
              <a:t> per service </a:t>
            </a:r>
            <a:r>
              <a:rPr lang="it-IT" sz="3200" dirty="0"/>
              <a:t>(the </a:t>
            </a:r>
            <a:r>
              <a:rPr lang="it-IT" sz="3200" dirty="0" err="1"/>
              <a:t>weakest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with the </a:t>
            </a:r>
            <a:r>
              <a:rPr lang="it-IT" sz="3200" dirty="0" err="1"/>
              <a:t>lowest</a:t>
            </a:r>
            <a:r>
              <a:rPr lang="it-IT" sz="3200" dirty="0"/>
              <a:t> overhead)</a:t>
            </a:r>
          </a:p>
          <a:p>
            <a:pPr lvl="3"/>
            <a:r>
              <a:rPr lang="it-IT" sz="3200" b="1" dirty="0"/>
              <a:t>Schema </a:t>
            </a:r>
            <a:r>
              <a:rPr lang="it-IT" sz="3200" b="1" dirty="0" smtClean="0"/>
              <a:t>per service </a:t>
            </a:r>
            <a:r>
              <a:rPr lang="it-IT" sz="3200" dirty="0"/>
              <a:t>(</a:t>
            </a:r>
            <a:r>
              <a:rPr lang="it-IT" sz="3200" dirty="0" err="1"/>
              <a:t>making</a:t>
            </a:r>
            <a:r>
              <a:rPr lang="it-IT" sz="3200" dirty="0"/>
              <a:t> </a:t>
            </a:r>
            <a:r>
              <a:rPr lang="it-IT" sz="3200" dirty="0" err="1"/>
              <a:t>clear</a:t>
            </a:r>
            <a:r>
              <a:rPr lang="it-IT" sz="3200" dirty="0"/>
              <a:t> the </a:t>
            </a:r>
            <a:r>
              <a:rPr lang="it-IT" sz="3200" dirty="0" err="1"/>
              <a:t>ownership</a:t>
            </a:r>
            <a:r>
              <a:rPr lang="it-IT" sz="3200" dirty="0"/>
              <a:t> of  database </a:t>
            </a:r>
            <a:r>
              <a:rPr lang="it-IT" sz="3200" dirty="0" err="1"/>
              <a:t>tables</a:t>
            </a:r>
            <a:r>
              <a:rPr lang="it-IT" sz="3200" dirty="0"/>
              <a:t>)</a:t>
            </a:r>
          </a:p>
          <a:p>
            <a:pPr lvl="3"/>
            <a:r>
              <a:rPr lang="it-IT" sz="3200" b="1" dirty="0"/>
              <a:t>Database server per service </a:t>
            </a:r>
            <a:r>
              <a:rPr lang="it-IT" sz="3200" dirty="0"/>
              <a:t>(the </a:t>
            </a:r>
            <a:r>
              <a:rPr lang="it-IT" sz="3200" dirty="0" err="1"/>
              <a:t>strongest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r>
              <a:rPr lang="it-IT" sz="3200" dirty="0"/>
              <a:t>, to </a:t>
            </a:r>
            <a:r>
              <a:rPr lang="it-IT" sz="3200" dirty="0" err="1"/>
              <a:t>apply</a:t>
            </a:r>
            <a:r>
              <a:rPr lang="it-IT" sz="3200" dirty="0"/>
              <a:t> </a:t>
            </a:r>
            <a:r>
              <a:rPr lang="it-IT" sz="3200" dirty="0" err="1"/>
              <a:t>only</a:t>
            </a:r>
            <a:r>
              <a:rPr lang="it-IT" sz="3200" dirty="0"/>
              <a:t> for </a:t>
            </a:r>
            <a:r>
              <a:rPr lang="it-IT" sz="3200" dirty="0" err="1"/>
              <a:t>highly</a:t>
            </a:r>
            <a:r>
              <a:rPr lang="it-IT" sz="3200" dirty="0"/>
              <a:t> </a:t>
            </a:r>
            <a:r>
              <a:rPr lang="it-IT" sz="3200" dirty="0" err="1"/>
              <a:t>throughput</a:t>
            </a:r>
            <a:r>
              <a:rPr lang="it-IT" sz="3200" dirty="0"/>
              <a:t> service) </a:t>
            </a:r>
          </a:p>
          <a:p>
            <a:pPr lvl="2">
              <a:buFont typeface="+mj-lt"/>
              <a:buAutoNum type="arabicPeriod"/>
            </a:pPr>
            <a:r>
              <a:rPr lang="it-IT" sz="3200" strike="sngStrike" dirty="0" smtClean="0"/>
              <a:t>the design of </a:t>
            </a:r>
            <a:r>
              <a:rPr lang="it-IT" sz="3200" strike="sngStrike" dirty="0" err="1" smtClean="0"/>
              <a:t>each</a:t>
            </a:r>
            <a:r>
              <a:rPr lang="it-IT" sz="3200" strike="sngStrike" dirty="0" smtClean="0"/>
              <a:t> service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be </a:t>
            </a:r>
            <a:r>
              <a:rPr lang="it-IT" sz="3200" strike="sngStrike" dirty="0" err="1" smtClean="0"/>
              <a:t>done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using</a:t>
            </a:r>
            <a:r>
              <a:rPr lang="it-IT" sz="3200" strike="sngStrike" dirty="0" smtClean="0"/>
              <a:t> the </a:t>
            </a:r>
            <a:r>
              <a:rPr lang="it-IT" sz="3200" strike="sngStrike" dirty="0" err="1" smtClean="0"/>
              <a:t>type</a:t>
            </a:r>
            <a:r>
              <a:rPr lang="it-IT" sz="3200" strike="sngStrike" dirty="0" smtClean="0"/>
              <a:t> of database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is</a:t>
            </a:r>
            <a:r>
              <a:rPr lang="it-IT" sz="3200" strike="sngStrike" dirty="0" smtClean="0"/>
              <a:t> best </a:t>
            </a:r>
            <a:r>
              <a:rPr lang="it-IT" sz="3200" strike="sngStrike" dirty="0" err="1" smtClean="0"/>
              <a:t>suited</a:t>
            </a:r>
            <a:r>
              <a:rPr lang="it-IT" sz="3200" strike="sngStrike" dirty="0" smtClean="0"/>
              <a:t> to </a:t>
            </a:r>
            <a:r>
              <a:rPr lang="it-IT" sz="3200" strike="sngStrike" dirty="0" err="1" smtClean="0"/>
              <a:t>its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need</a:t>
            </a:r>
            <a:r>
              <a:rPr lang="it-IT" sz="3200" strike="sngStrike" dirty="0" smtClean="0"/>
              <a:t> (neo4j for social </a:t>
            </a:r>
            <a:r>
              <a:rPr lang="it-IT" sz="3200" strike="sngStrike" dirty="0" err="1" smtClean="0"/>
              <a:t>graph</a:t>
            </a:r>
            <a:r>
              <a:rPr lang="it-IT" sz="3200" strike="sngStrike" dirty="0" smtClean="0"/>
              <a:t>, </a:t>
            </a:r>
            <a:r>
              <a:rPr lang="it-IT" sz="3200" strike="sngStrike" dirty="0" err="1" smtClean="0"/>
              <a:t>elasticsearch</a:t>
            </a:r>
            <a:r>
              <a:rPr lang="it-IT" sz="3200" strike="sngStrike" dirty="0" smtClean="0"/>
              <a:t> for text </a:t>
            </a:r>
            <a:r>
              <a:rPr lang="it-IT" sz="3200" strike="sngStrike" dirty="0" err="1" smtClean="0"/>
              <a:t>serches</a:t>
            </a:r>
            <a:r>
              <a:rPr lang="it-IT" sz="3200" strike="sngStrike" dirty="0" smtClean="0"/>
              <a:t>, </a:t>
            </a:r>
            <a:r>
              <a:rPr lang="it-IT" sz="3200" strike="sngStrike" dirty="0" err="1" smtClean="0"/>
              <a:t>etc</a:t>
            </a:r>
            <a:r>
              <a:rPr lang="it-IT" sz="3200" strike="sngStrike" dirty="0" smtClean="0"/>
              <a:t>)</a:t>
            </a:r>
          </a:p>
          <a:p>
            <a:pPr marL="419100" lvl="1" indent="0">
              <a:buNone/>
            </a:pPr>
            <a:endParaRPr lang="it-IT" sz="2400" dirty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4158961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55" y="1841804"/>
            <a:ext cx="20864795" cy="861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ttangolo 41"/>
          <p:cNvSpPr/>
          <p:nvPr/>
        </p:nvSpPr>
        <p:spPr bwMode="auto">
          <a:xfrm>
            <a:off x="2470920" y="3689648"/>
            <a:ext cx="1994621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005234" y="9090248"/>
            <a:ext cx="8314558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environment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variable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backing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102768" y="188944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822848" y="598531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/>
              <a:t>across 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7128792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model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pPr lvl="2"/>
            <a:r>
              <a:rPr lang="it-IT" sz="3600" dirty="0" err="1" smtClean="0"/>
              <a:t>Besides</a:t>
            </a:r>
            <a:r>
              <a:rPr lang="it-IT" sz="3600" dirty="0" smtClean="0"/>
              <a:t>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also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</a:t>
            </a:r>
            <a:r>
              <a:rPr lang="it-IT" sz="3600" dirty="0" err="1"/>
              <a:t>queries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retrieve</a:t>
            </a:r>
            <a:r>
              <a:rPr lang="it-IT" sz="3600" dirty="0"/>
              <a:t> data from multiple </a:t>
            </a:r>
            <a:r>
              <a:rPr lang="it-IT" sz="3600" dirty="0" err="1"/>
              <a:t>services</a:t>
            </a:r>
            <a:r>
              <a:rPr lang="it-IT" sz="3600" dirty="0" smtClean="0"/>
              <a:t>.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529408"/>
            <a:ext cx="23134637" cy="11521280"/>
          </a:xfrm>
        </p:spPr>
        <p:txBody>
          <a:bodyPr/>
          <a:lstStyle/>
          <a:p>
            <a:r>
              <a:rPr lang="en-US" sz="3600" dirty="0" smtClean="0"/>
              <a:t>An event-driven architecture is the </a:t>
            </a:r>
            <a:r>
              <a:rPr lang="en-US" sz="3600" dirty="0"/>
              <a:t>mechanism that will ensure data consistency across </a:t>
            </a:r>
            <a:r>
              <a:rPr lang="en-US" sz="3600" dirty="0" smtClean="0"/>
              <a:t>services, by means of e a dedicated broker that will be in charge of distributing </a:t>
            </a:r>
            <a:r>
              <a:rPr lang="en-US" sz="3600" dirty="0"/>
              <a:t>the events </a:t>
            </a:r>
          </a:p>
          <a:p>
            <a:r>
              <a:rPr lang="en-US" sz="3600" dirty="0" smtClean="0"/>
              <a:t>Each </a:t>
            </a:r>
            <a:r>
              <a:rPr lang="en-US" sz="3600" dirty="0"/>
              <a:t>service publishes an event whenever it update it’s data. Other service subscribe </a:t>
            </a:r>
            <a:r>
              <a:rPr lang="en-US" sz="3600" dirty="0" smtClean="0"/>
              <a:t>to these  events and when </a:t>
            </a:r>
            <a:r>
              <a:rPr lang="en-US" sz="3600" dirty="0"/>
              <a:t>an event is received, </a:t>
            </a:r>
            <a:r>
              <a:rPr lang="en-US" sz="3600" dirty="0" smtClean="0"/>
              <a:t>the subscriber service will update </a:t>
            </a:r>
            <a:r>
              <a:rPr lang="en-US" sz="3600" dirty="0"/>
              <a:t>it’s </a:t>
            </a:r>
            <a:r>
              <a:rPr lang="en-US" sz="3600" dirty="0" smtClean="0"/>
              <a:t>data</a:t>
            </a:r>
            <a:endParaRPr lang="it-IT" sz="3600" b="1" dirty="0"/>
          </a:p>
          <a:p>
            <a:r>
              <a:rPr lang="en-US" sz="3600" dirty="0" smtClean="0"/>
              <a:t>In this way an application is enabled to </a:t>
            </a:r>
            <a:r>
              <a:rPr lang="en-US" sz="3600" dirty="0"/>
              <a:t>maintain data consistency across multiple services without using distributed </a:t>
            </a:r>
            <a:r>
              <a:rPr lang="en-US" sz="3600" dirty="0" smtClean="0"/>
              <a:t>transactions</a:t>
            </a:r>
          </a:p>
          <a:p>
            <a:r>
              <a:rPr lang="it-IT" sz="3600" dirty="0" smtClean="0"/>
              <a:t>With a </a:t>
            </a:r>
            <a:r>
              <a:rPr lang="it-IT" sz="3600" dirty="0" err="1" smtClean="0"/>
              <a:t>message</a:t>
            </a:r>
            <a:r>
              <a:rPr lang="it-IT" sz="3600" dirty="0" smtClean="0"/>
              <a:t> broker </a:t>
            </a:r>
            <a:r>
              <a:rPr lang="it-IT" sz="3600" dirty="0" err="1" smtClean="0"/>
              <a:t>there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more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to </a:t>
            </a:r>
            <a:r>
              <a:rPr lang="it-IT" sz="3600" dirty="0" err="1" smtClean="0"/>
              <a:t>handle</a:t>
            </a:r>
            <a:r>
              <a:rPr lang="it-IT" sz="3600" dirty="0" smtClean="0"/>
              <a:t> </a:t>
            </a:r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there</a:t>
            </a:r>
            <a:r>
              <a:rPr lang="it-IT" sz="3600" dirty="0" smtClean="0"/>
              <a:t> are </a:t>
            </a:r>
            <a:r>
              <a:rPr lang="it-IT" sz="3600" dirty="0" err="1" smtClean="0"/>
              <a:t>also</a:t>
            </a:r>
            <a:r>
              <a:rPr lang="it-IT" sz="3600" dirty="0" smtClean="0"/>
              <a:t>  a </a:t>
            </a:r>
            <a:r>
              <a:rPr lang="it-IT" sz="3600" dirty="0" err="1" smtClean="0"/>
              <a:t>central</a:t>
            </a:r>
            <a:r>
              <a:rPr lang="it-IT" sz="3600" dirty="0" smtClean="0"/>
              <a:t> </a:t>
            </a:r>
            <a:r>
              <a:rPr lang="it-IT" sz="3600" dirty="0" err="1" smtClean="0"/>
              <a:t>place</a:t>
            </a:r>
            <a:r>
              <a:rPr lang="it-IT" sz="3600" dirty="0" smtClean="0"/>
              <a:t> </a:t>
            </a:r>
            <a:r>
              <a:rPr lang="it-IT" sz="3600" dirty="0" err="1" smtClean="0"/>
              <a:t>where</a:t>
            </a:r>
            <a:r>
              <a:rPr lang="it-IT" sz="3600" dirty="0" smtClean="0"/>
              <a:t> the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are </a:t>
            </a:r>
            <a:r>
              <a:rPr lang="it-IT" sz="3600" dirty="0" err="1" smtClean="0"/>
              <a:t>stored</a:t>
            </a:r>
            <a:r>
              <a:rPr lang="it-IT" sz="3600" dirty="0" smtClean="0"/>
              <a:t>.</a:t>
            </a:r>
            <a:endParaRPr lang="it-IT" sz="3600" dirty="0"/>
          </a:p>
          <a:p>
            <a:r>
              <a:rPr lang="en-US" sz="3600" dirty="0"/>
              <a:t>This solution has the following drawbacks:</a:t>
            </a:r>
            <a:endParaRPr lang="it-IT" sz="3600" dirty="0"/>
          </a:p>
          <a:p>
            <a:pPr lvl="1"/>
            <a:r>
              <a:rPr lang="en-US" sz="3600" dirty="0" smtClean="0"/>
              <a:t>A more complex programming model</a:t>
            </a:r>
          </a:p>
          <a:p>
            <a:pPr lvl="1"/>
            <a:r>
              <a:rPr lang="en-US" sz="3600" dirty="0" smtClean="0"/>
              <a:t>An </a:t>
            </a:r>
            <a:r>
              <a:rPr lang="en-US" sz="3600" dirty="0"/>
              <a:t>overhead of </a:t>
            </a:r>
            <a:r>
              <a:rPr lang="en-US" sz="3600" dirty="0" smtClean="0"/>
              <a:t>management</a:t>
            </a:r>
          </a:p>
          <a:p>
            <a:pPr lvl="1"/>
            <a:r>
              <a:rPr lang="it-IT" sz="3600" dirty="0"/>
              <a:t>The </a:t>
            </a:r>
            <a:r>
              <a:rPr lang="it-IT" sz="3600" dirty="0" err="1"/>
              <a:t>need</a:t>
            </a:r>
            <a:r>
              <a:rPr lang="it-IT" sz="3600" dirty="0"/>
              <a:t> of </a:t>
            </a:r>
            <a:r>
              <a:rPr lang="it-IT" sz="3600" dirty="0" err="1"/>
              <a:t>implementing</a:t>
            </a:r>
            <a:r>
              <a:rPr lang="it-IT" sz="3600" dirty="0"/>
              <a:t> </a:t>
            </a:r>
            <a:r>
              <a:rPr lang="it-IT" sz="3600" dirty="0" err="1" smtClean="0"/>
              <a:t>compensating</a:t>
            </a:r>
            <a:r>
              <a:rPr lang="it-IT" sz="3600" dirty="0" smtClean="0"/>
              <a:t>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recover</a:t>
            </a:r>
            <a:r>
              <a:rPr lang="it-IT" sz="3600" dirty="0"/>
              <a:t> from </a:t>
            </a:r>
            <a:r>
              <a:rPr lang="it-IT" sz="3600" dirty="0" err="1" smtClean="0"/>
              <a:t>application</a:t>
            </a:r>
            <a:r>
              <a:rPr lang="it-IT" sz="3600" dirty="0" smtClean="0"/>
              <a:t> and/or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  <a:r>
              <a:rPr lang="it-IT" sz="3600" dirty="0" err="1" smtClean="0"/>
              <a:t>failures</a:t>
            </a:r>
            <a:endParaRPr lang="it-IT" sz="3600" dirty="0"/>
          </a:p>
          <a:p>
            <a:pPr lvl="1"/>
            <a:endParaRPr lang="it-IT" sz="3600" dirty="0"/>
          </a:p>
          <a:p>
            <a:r>
              <a:rPr lang="it-IT" sz="3600" dirty="0" smtClean="0"/>
              <a:t>The </a:t>
            </a:r>
            <a:r>
              <a:rPr lang="it-IT" sz="3600" dirty="0" err="1" smtClean="0"/>
              <a:t>possilbe</a:t>
            </a:r>
            <a:r>
              <a:rPr lang="it-IT" sz="3600" dirty="0" smtClean="0"/>
              <a:t> </a:t>
            </a:r>
            <a:r>
              <a:rPr lang="it-IT" sz="3600" dirty="0" err="1" smtClean="0"/>
              <a:t>failures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mitigate </a:t>
            </a:r>
            <a:r>
              <a:rPr lang="it-IT" sz="3600" dirty="0" err="1" smtClean="0"/>
              <a:t>choosing</a:t>
            </a:r>
            <a:r>
              <a:rPr lang="it-IT" sz="3600" dirty="0" smtClean="0"/>
              <a:t> an high reliability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Eventually</a:t>
            </a:r>
            <a:r>
              <a:rPr lang="it-IT" sz="3600" dirty="0" smtClean="0"/>
              <a:t> the broker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scaled</a:t>
            </a:r>
            <a:r>
              <a:rPr lang="it-IT" sz="3600" dirty="0" smtClean="0"/>
              <a:t> out </a:t>
            </a:r>
            <a:r>
              <a:rPr lang="it-IT" sz="3600" dirty="0" err="1" smtClean="0"/>
              <a:t>indipendenplty</a:t>
            </a:r>
            <a:r>
              <a:rPr lang="it-IT" sz="3600" dirty="0" smtClean="0"/>
              <a:t> from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endParaRPr lang="it-IT" sz="3600" dirty="0"/>
          </a:p>
          <a:p>
            <a:pPr marL="419100" lvl="1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base model]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477744"/>
          </a:xfrm>
        </p:spPr>
        <p:txBody>
          <a:bodyPr/>
          <a:lstStyle/>
          <a:p>
            <a:r>
              <a:rPr lang="it-IT" dirty="0" err="1" smtClean="0"/>
              <a:t>Example</a:t>
            </a:r>
            <a:r>
              <a:rPr lang="it-IT" dirty="0" smtClean="0"/>
              <a:t> of a base model</a:t>
            </a:r>
          </a:p>
          <a:p>
            <a:pPr lvl="1"/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</a:t>
            </a:r>
            <a:r>
              <a:rPr lang="it-IT" dirty="0" err="1" smtClean="0"/>
              <a:t>microservice</a:t>
            </a:r>
            <a:r>
              <a:rPr lang="it-IT" dirty="0" smtClean="0"/>
              <a:t>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message</a:t>
            </a:r>
            <a:r>
              <a:rPr lang="it-IT" dirty="0" smtClean="0"/>
              <a:t>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lvl="1"/>
            <a:r>
              <a:rPr lang="it-IT" dirty="0" err="1" smtClean="0"/>
              <a:t>Events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marL="419100" lvl="1" indent="0">
              <a:buNone/>
            </a:pPr>
            <a:endParaRPr lang="it-IT" dirty="0" smtClean="0"/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743099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9611320"/>
          </a:xfrm>
        </p:spPr>
        <p:txBody>
          <a:bodyPr/>
          <a:lstStyle/>
          <a:p>
            <a:r>
              <a:rPr lang="it-IT" sz="3600" dirty="0" smtClean="0"/>
              <a:t>Base model of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</a:t>
            </a:r>
            <a:r>
              <a:rPr lang="it-IT" sz="3600" dirty="0" err="1" smtClean="0"/>
              <a:t>driven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endParaRPr lang="it-IT" sz="3600" dirty="0" smtClean="0"/>
          </a:p>
          <a:p>
            <a:pPr lvl="1"/>
            <a:r>
              <a:rPr lang="it-IT" sz="3600" dirty="0" smtClean="0"/>
              <a:t>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r>
              <a:rPr lang="it-IT" sz="3600" dirty="0" err="1" smtClean="0"/>
              <a:t>Example</a:t>
            </a:r>
            <a:r>
              <a:rPr lang="it-IT" sz="3600" dirty="0" smtClean="0"/>
              <a:t> of «</a:t>
            </a:r>
            <a:r>
              <a:rPr lang="it-IT" sz="3600" dirty="0" err="1" smtClean="0"/>
              <a:t>poliglot</a:t>
            </a:r>
            <a:r>
              <a:rPr lang="it-IT" sz="3600" dirty="0" smtClean="0"/>
              <a:t> </a:t>
            </a:r>
            <a:r>
              <a:rPr lang="it-IT" sz="3600" dirty="0" err="1" smtClean="0"/>
              <a:t>persistance</a:t>
            </a:r>
            <a:r>
              <a:rPr lang="it-IT" sz="3600" dirty="0" smtClean="0"/>
              <a:t>» </a:t>
            </a:r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Base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model: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976340" y="8658200"/>
            <a:ext cx="19928628" cy="3168352"/>
          </a:xfrm>
        </p:spPr>
        <p:txBody>
          <a:bodyPr/>
          <a:lstStyle/>
          <a:p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1866405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1715704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1866405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6552151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7136926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base model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/>
              <a:t>publishing</a:t>
            </a:r>
            <a:r>
              <a:rPr lang="it-IT" sz="3600" b="1" dirty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 consumer </a:t>
            </a:r>
            <a:r>
              <a:rPr lang="it-IT" dirty="0" err="1" smtClean="0"/>
              <a:t>topics</a:t>
            </a:r>
            <a:r>
              <a:rPr lang="it-IT" dirty="0" smtClean="0"/>
              <a:t>  …</a:t>
            </a:r>
            <a:r>
              <a:rPr lang="it-IT" dirty="0" err="1" smtClean="0"/>
              <a:t>omple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5869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4825136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620579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subscribered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 </a:t>
            </a:r>
            <a:r>
              <a:rPr lang="it-IT" dirty="0" err="1" smtClean="0"/>
              <a:t>consuming</a:t>
            </a:r>
            <a:r>
              <a:rPr lang="it-IT" dirty="0" smtClean="0"/>
              <a:t>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905418" y="5273824"/>
            <a:ext cx="16543166" cy="63709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} 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523034" y="3492273"/>
            <a:ext cx="9721080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2765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534816" y="10356804"/>
            <a:ext cx="15913768" cy="128799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27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in </a:t>
            </a:r>
            <a:r>
              <a:rPr lang="it-IT" sz="3600" dirty="0" err="1" smtClean="0"/>
              <a:t>subscribing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 </a:t>
            </a:r>
            <a:r>
              <a:rPr lang="it-IT" dirty="0" err="1" smtClean="0"/>
              <a:t>Workflow</a:t>
            </a:r>
            <a:r>
              <a:rPr lang="it-IT" dirty="0" smtClean="0"/>
              <a:t> </a:t>
            </a:r>
            <a:r>
              <a:rPr lang="it-IT" dirty="0" err="1" smtClean="0"/>
              <a:t>mngt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 </a:t>
            </a:r>
            <a:r>
              <a:rPr lang="it-IT" dirty="0" err="1" smtClean="0"/>
              <a:t>scheduler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7158715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2773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Implementation </a:t>
            </a:r>
            <a:r>
              <a:rPr lang="it-IT" sz="3600" b="1" dirty="0" err="1" smtClean="0"/>
              <a:t>details</a:t>
            </a:r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dirty="0" err="1" smtClean="0"/>
              <a:t>Scheduling</a:t>
            </a:r>
            <a:r>
              <a:rPr lang="it-IT" sz="3600" dirty="0" smtClean="0"/>
              <a:t> rate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8" grpId="0" animBg="1"/>
      <p:bldP spid="12" grpId="0" animBg="1"/>
      <p:bldP spid="14" grpId="0" animBg="1"/>
      <p:bldP spid="15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7808624" y="1676400"/>
            <a:ext cx="5943551" cy="6425832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 </a:t>
            </a:r>
            <a:r>
              <a:rPr lang="it-IT" dirty="0" err="1" smtClean="0"/>
              <a:t>clean</a:t>
            </a:r>
            <a:r>
              <a:rPr lang="it-IT" dirty="0" smtClean="0"/>
              <a:t> up </a:t>
            </a:r>
            <a:r>
              <a:rPr lang="it-IT" dirty="0" err="1" smtClean="0"/>
              <a:t>scheduler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84717" y="1817440"/>
            <a:ext cx="14373605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 smtClean="0">
                <a:latin typeface="Consolas"/>
              </a:rPr>
              <a:t>cleaenre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3361" y="4078846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umetto 4 10"/>
          <p:cNvSpPr/>
          <p:nvPr/>
        </p:nvSpPr>
        <p:spPr bwMode="auto">
          <a:xfrm>
            <a:off x="8159552" y="305272"/>
            <a:ext cx="14689979" cy="7560840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Backup </a:t>
            </a: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26083093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6" grpId="0"/>
      <p:bldP spid="10" grpId="0" animBg="1"/>
      <p:bldP spid="7" grpId="0" animBg="1"/>
      <p:bldP spid="8" grpId="0" animBg="1"/>
      <p:bldP spid="14" grpId="0" animBg="1"/>
      <p:bldP spid="15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Wiring</a:t>
            </a:r>
            <a:r>
              <a:rPr lang="it-IT" dirty="0" smtClean="0"/>
              <a:t> </a:t>
            </a:r>
            <a:r>
              <a:rPr lang="it-IT" dirty="0" err="1" smtClean="0"/>
              <a:t>Microservice</a:t>
            </a:r>
            <a:r>
              <a:rPr lang="it-IT" dirty="0" smtClean="0"/>
              <a:t>: </a:t>
            </a:r>
            <a:r>
              <a:rPr lang="it-IT" dirty="0"/>
              <a:t>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8712" y="2033464"/>
            <a:ext cx="23134637" cy="6192688"/>
          </a:xfrm>
        </p:spPr>
        <p:txBody>
          <a:bodyPr/>
          <a:lstStyle/>
          <a:p>
            <a:r>
              <a:rPr lang="en-US" dirty="0" smtClean="0"/>
              <a:t>Service discovery  is one of the key tenets of a </a:t>
            </a:r>
            <a:r>
              <a:rPr lang="en-US" dirty="0" err="1" smtClean="0"/>
              <a:t>microservices</a:t>
            </a:r>
            <a:r>
              <a:rPr lang="en-US" dirty="0" smtClean="0"/>
              <a:t> based architecture.</a:t>
            </a:r>
          </a:p>
          <a:p>
            <a:r>
              <a:rPr lang="en-US" dirty="0" smtClean="0"/>
              <a:t>This pattern allows </a:t>
            </a:r>
            <a:r>
              <a:rPr lang="en-US" dirty="0" err="1" smtClean="0"/>
              <a:t>microservices</a:t>
            </a:r>
            <a:r>
              <a:rPr lang="en-US" dirty="0" smtClean="0"/>
              <a:t> to find each other dynamically without a p2p wiring, </a:t>
            </a:r>
          </a:p>
          <a:p>
            <a:r>
              <a:rPr lang="en-US" dirty="0" smtClean="0"/>
              <a:t>Eureka it the Netflix Discovery Service provider. It consists of two modules: </a:t>
            </a:r>
          </a:p>
          <a:p>
            <a:pPr lvl="2"/>
            <a:r>
              <a:rPr lang="en-US" dirty="0" smtClean="0"/>
              <a:t> “</a:t>
            </a:r>
            <a:r>
              <a:rPr lang="en-US" b="1" dirty="0" smtClean="0"/>
              <a:t>Eureka server</a:t>
            </a:r>
            <a:r>
              <a:rPr lang="en-US" dirty="0" smtClean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dirty="0" smtClean="0"/>
              <a:t> “</a:t>
            </a:r>
            <a:r>
              <a:rPr lang="en-US" b="1" dirty="0" smtClean="0"/>
              <a:t>Eureka Client”</a:t>
            </a:r>
            <a:r>
              <a:rPr lang="en-US" dirty="0" smtClean="0"/>
              <a:t>, a Java-based client component, which interact with the Eureka server, and has a built-in load balancer that achieve basic round-robin load balancing.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034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203960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Boot</a:t>
            </a:r>
            <a:endParaRPr lang="it-IT" dirty="0" smtClean="0"/>
          </a:p>
          <a:p>
            <a:r>
              <a:rPr lang="en-US" sz="2800" dirty="0" smtClean="0"/>
              <a:t>Spring Boot  simplifies </a:t>
            </a:r>
            <a:r>
              <a:rPr lang="en-US" sz="2800" dirty="0"/>
              <a:t>application configuration by taking Convention over Configuration (</a:t>
            </a:r>
            <a:r>
              <a:rPr lang="en-US" sz="2800" dirty="0" err="1"/>
              <a:t>CoC</a:t>
            </a:r>
            <a:r>
              <a:rPr lang="en-US" sz="2800" dirty="0"/>
              <a:t>) in </a:t>
            </a:r>
            <a:r>
              <a:rPr lang="en-US" sz="2800" dirty="0" smtClean="0"/>
              <a:t>Spring applications. </a:t>
            </a:r>
          </a:p>
          <a:p>
            <a:r>
              <a:rPr lang="en-US" sz="2800" dirty="0" smtClean="0"/>
              <a:t>Spring Boot auto-configuration feature  provides </a:t>
            </a:r>
            <a:r>
              <a:rPr lang="en-US" sz="2800" dirty="0"/>
              <a:t>a set of default behaviors that are driven by what </a:t>
            </a:r>
            <a:r>
              <a:rPr lang="en-US" sz="2800" dirty="0" smtClean="0"/>
              <a:t>libraries are </a:t>
            </a:r>
            <a:r>
              <a:rPr lang="en-US" sz="2800" dirty="0"/>
              <a:t>on the </a:t>
            </a:r>
            <a:r>
              <a:rPr lang="en-US" sz="2800" dirty="0" err="1"/>
              <a:t>classpath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Boot </a:t>
            </a:r>
            <a:r>
              <a:rPr lang="en-US" sz="2800" dirty="0" smtClean="0"/>
              <a:t>simplifies deployment ,packaging application as an </a:t>
            </a:r>
            <a:r>
              <a:rPr lang="en-US" sz="2800" dirty="0"/>
              <a:t>executable jar containing </a:t>
            </a:r>
            <a:r>
              <a:rPr lang="en-US" sz="2800" dirty="0" smtClean="0"/>
              <a:t>an embedded </a:t>
            </a:r>
            <a:r>
              <a:rPr lang="en-US" sz="2800" dirty="0"/>
              <a:t>web container </a:t>
            </a:r>
            <a:r>
              <a:rPr lang="en-US" sz="2800" dirty="0" smtClean="0"/>
              <a:t>.</a:t>
            </a:r>
          </a:p>
          <a:p>
            <a:r>
              <a:rPr lang="en-US" sz="2800" strike="sngStrike" dirty="0" smtClean="0"/>
              <a:t>Running a Spring Boot  micro-service is so simply and need to </a:t>
            </a:r>
            <a:r>
              <a:rPr lang="en-US" sz="2800" strike="sngStrike" dirty="0"/>
              <a:t>have </a:t>
            </a:r>
            <a:r>
              <a:rPr lang="en-US" sz="2800" strike="sngStrike" dirty="0" smtClean="0"/>
              <a:t>only Java </a:t>
            </a:r>
            <a:r>
              <a:rPr lang="en-US" sz="2800" strike="sngStrike" dirty="0"/>
              <a:t>installed. </a:t>
            </a:r>
            <a:endParaRPr lang="en-US" sz="2800" strike="sngStrike" dirty="0" smtClean="0"/>
          </a:p>
          <a:p>
            <a:r>
              <a:rPr lang="en-US" sz="2800" dirty="0" smtClean="0"/>
              <a:t>To run a Spring Boot microservice need only to have </a:t>
            </a:r>
            <a:r>
              <a:rPr lang="en-US" sz="2800" smtClean="0"/>
              <a:t>Java installed.</a:t>
            </a:r>
            <a:endParaRPr lang="en-US" sz="2800" dirty="0" smtClean="0"/>
          </a:p>
          <a:p>
            <a:r>
              <a:rPr lang="en-US" sz="2800" strike="sngStrike" dirty="0" smtClean="0"/>
              <a:t>Operation are simplified  by the </a:t>
            </a:r>
            <a:r>
              <a:rPr lang="en-US" sz="2800" strike="sngStrike" dirty="0"/>
              <a:t>executable jar format </a:t>
            </a:r>
            <a:r>
              <a:rPr lang="en-US" sz="2800" strike="sngStrike" dirty="0" smtClean="0"/>
              <a:t>which provides </a:t>
            </a:r>
            <a:r>
              <a:rPr lang="en-US" sz="2800" strike="sngStrike" dirty="0"/>
              <a:t>uniform and self-contained way </a:t>
            </a:r>
            <a:r>
              <a:rPr lang="en-US" sz="2800" strike="sngStrike" dirty="0" smtClean="0"/>
              <a:t>of packaging </a:t>
            </a:r>
            <a:r>
              <a:rPr lang="en-US" sz="2800" strike="sngStrike" dirty="0"/>
              <a:t>and running JVM applications regardless of </a:t>
            </a:r>
            <a:r>
              <a:rPr lang="en-US" sz="2800" strike="sngStrike" dirty="0" smtClean="0"/>
              <a:t>type.</a:t>
            </a:r>
            <a:endParaRPr lang="it-IT" sz="4400" strike="sngStrike" dirty="0" smtClean="0"/>
          </a:p>
          <a:p>
            <a:r>
              <a:rPr lang="en-US" sz="2800" dirty="0"/>
              <a:t>Makes easy to get a new micro-service up and running with little or no configuration while preserving the ability to customize your application.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Eureka can </a:t>
            </a:r>
            <a:r>
              <a:rPr lang="en-US" dirty="0"/>
              <a:t>be configured and deployed to be highly </a:t>
            </a:r>
            <a:r>
              <a:rPr lang="en-US" dirty="0" smtClean="0"/>
              <a:t>available </a:t>
            </a:r>
            <a:r>
              <a:rPr lang="en-US" strike="sngStrike" dirty="0" smtClean="0"/>
              <a:t> </a:t>
            </a:r>
            <a:r>
              <a:rPr lang="en-US" strike="sngStrike" dirty="0"/>
              <a:t>with each server replicating state about the registered service to the others.</a:t>
            </a:r>
          </a:p>
          <a:p>
            <a:r>
              <a:rPr lang="en-US" dirty="0" smtClean="0"/>
              <a:t>Services</a:t>
            </a:r>
            <a:r>
              <a:rPr lang="en-US" dirty="0"/>
              <a:t> </a:t>
            </a:r>
            <a:r>
              <a:rPr lang="en-US" dirty="0" smtClean="0"/>
              <a:t>register</a:t>
            </a:r>
            <a:r>
              <a:rPr lang="en-US" dirty="0"/>
              <a:t> with Eureka </a:t>
            </a:r>
            <a:r>
              <a:rPr lang="en-US" dirty="0" smtClean="0"/>
              <a:t>providing meta-data </a:t>
            </a:r>
            <a:r>
              <a:rPr lang="en-US" dirty="0"/>
              <a:t>about itself (host, port, URL), </a:t>
            </a:r>
            <a:endParaRPr lang="en-US" dirty="0" smtClean="0"/>
          </a:p>
          <a:p>
            <a:r>
              <a:rPr lang="en-US" dirty="0" smtClean="0"/>
              <a:t>Once registered services send</a:t>
            </a:r>
            <a:r>
              <a:rPr lang="en-US" dirty="0"/>
              <a:t> heartbeats to renew their leases every 30 </a:t>
            </a:r>
            <a:r>
              <a:rPr lang="en-US" dirty="0" smtClean="0"/>
              <a:t>seconds</a:t>
            </a:r>
            <a:r>
              <a:rPr lang="en-US" dirty="0"/>
              <a:t> </a:t>
            </a:r>
            <a:r>
              <a:rPr lang="en-US" dirty="0" smtClean="0"/>
              <a:t>and locate </a:t>
            </a:r>
            <a:r>
              <a:rPr lang="en-US" dirty="0"/>
              <a:t>their services </a:t>
            </a:r>
            <a:r>
              <a:rPr lang="en-US" dirty="0" smtClean="0"/>
              <a:t>to </a:t>
            </a:r>
            <a:r>
              <a:rPr lang="en-US" dirty="0"/>
              <a:t>make remote calls</a:t>
            </a:r>
            <a:endParaRPr lang="en-US" dirty="0" smtClean="0"/>
          </a:p>
          <a:p>
            <a:r>
              <a:rPr lang="en-US" dirty="0"/>
              <a:t>If the </a:t>
            </a:r>
            <a:r>
              <a:rPr lang="en-US" dirty="0" err="1"/>
              <a:t>hearthbeat</a:t>
            </a:r>
            <a:r>
              <a:rPr lang="en-US" dirty="0"/>
              <a:t> fails over a configurable </a:t>
            </a:r>
            <a:r>
              <a:rPr lang="en-US" dirty="0" smtClean="0"/>
              <a:t>timetable  </a:t>
            </a:r>
            <a:r>
              <a:rPr lang="en-US" dirty="0"/>
              <a:t>the instance is removed</a:t>
            </a:r>
          </a:p>
          <a:p>
            <a:r>
              <a:rPr lang="en-US" dirty="0" smtClean="0"/>
              <a:t>The </a:t>
            </a:r>
            <a:r>
              <a:rPr lang="en-US" dirty="0"/>
              <a:t>registration information and the renewals are replicated to all the eureka nodes in the cluster. </a:t>
            </a:r>
            <a:endParaRPr lang="en-US" dirty="0" smtClean="0"/>
          </a:p>
          <a:p>
            <a:r>
              <a:rPr lang="en-US" dirty="0"/>
              <a:t>Eureka does not use a backend store and all services instance in the registry have to send an heartbeat to keep their registration up to date (so </a:t>
            </a:r>
            <a:r>
              <a:rPr lang="en-US" dirty="0" err="1"/>
              <a:t>ths</a:t>
            </a:r>
            <a:r>
              <a:rPr lang="en-US" dirty="0"/>
              <a:t> can be done in memory)</a:t>
            </a:r>
          </a:p>
          <a:p>
            <a:r>
              <a:rPr lang="en-US" dirty="0"/>
              <a:t>Client have an in memory cache of Eureka registration (they don’t have to go to the registry for every single request to a service)</a:t>
            </a:r>
          </a:p>
          <a:p>
            <a:r>
              <a:rPr lang="en-US" dirty="0"/>
              <a:t>So Eureka works as a register, that will know where which one of our services lives, how many instances of they are up (or down) and how to access them.</a:t>
            </a:r>
            <a:endParaRPr lang="it-IT" dirty="0"/>
          </a:p>
          <a:p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064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Services: Eureka stand alone mode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9" y="1676400"/>
            <a:ext cx="8118078" cy="10668000"/>
          </a:xfrm>
        </p:spPr>
        <p:txBody>
          <a:bodyPr/>
          <a:lstStyle/>
          <a:p>
            <a:pPr marL="0" indent="0" eaLnBrk="1" fontAlgn="t" hangingPunct="1">
              <a:buNone/>
            </a:pPr>
            <a:endParaRPr lang="it-IT" dirty="0"/>
          </a:p>
          <a:p>
            <a:pPr eaLnBrk="1" fontAlgn="t" hangingPunct="1"/>
            <a:r>
              <a:rPr lang="it-IT" dirty="0"/>
              <a:t>NETFLIX </a:t>
            </a:r>
            <a:r>
              <a:rPr lang="it-IT" dirty="0" smtClean="0"/>
              <a:t>EUREKA: in a stand alone mode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fairly</a:t>
            </a:r>
            <a:r>
              <a:rPr lang="it-IT" dirty="0" smtClean="0"/>
              <a:t> </a:t>
            </a:r>
            <a:r>
              <a:rPr lang="it-IT" dirty="0" err="1" smtClean="0"/>
              <a:t>resilient</a:t>
            </a:r>
            <a:r>
              <a:rPr lang="it-IT" dirty="0" smtClean="0"/>
              <a:t> to </a:t>
            </a:r>
            <a:r>
              <a:rPr lang="it-IT" dirty="0" err="1" smtClean="0"/>
              <a:t>failure</a:t>
            </a:r>
            <a:r>
              <a:rPr lang="it-IT" dirty="0" smtClean="0"/>
              <a:t>. </a:t>
            </a:r>
            <a:endParaRPr lang="en-US" dirty="0"/>
          </a:p>
          <a:p>
            <a:pPr marL="0" indent="0" eaLnBrk="1" fontAlgn="t" hangingPunct="1">
              <a:buNone/>
            </a:pPr>
            <a:endParaRPr lang="it-IT" dirty="0"/>
          </a:p>
          <a:p>
            <a:pPr eaLnBrk="1" fontAlgn="t" hangingPunct="1"/>
            <a:r>
              <a:rPr lang="it-IT" dirty="0" smtClean="0"/>
              <a:t> </a:t>
            </a:r>
            <a:r>
              <a:rPr lang="it-IT" dirty="0" err="1" smtClean="0"/>
              <a:t>standalone</a:t>
            </a:r>
            <a:r>
              <a:rPr lang="it-IT" dirty="0" smtClean="0"/>
              <a:t> mode </a:t>
            </a:r>
            <a:r>
              <a:rPr lang="it-IT" dirty="0" err="1" smtClean="0"/>
              <a:t>swtich</a:t>
            </a:r>
            <a:r>
              <a:rPr lang="it-IT" dirty="0" smtClean="0"/>
              <a:t> off the client </a:t>
            </a:r>
            <a:r>
              <a:rPr lang="it-IT" dirty="0" err="1" smtClean="0"/>
              <a:t>dide</a:t>
            </a:r>
            <a:r>
              <a:rPr lang="it-IT" dirty="0" smtClean="0"/>
              <a:t> </a:t>
            </a:r>
            <a:r>
              <a:rPr lang="it-IT" dirty="0" err="1" smtClean="0"/>
              <a:t>behaviuor</a:t>
            </a:r>
            <a:endParaRPr lang="it-IT" dirty="0" smtClean="0"/>
          </a:p>
          <a:p>
            <a:pPr eaLnBrk="1" fontAlgn="t" hangingPunct="1"/>
            <a:r>
              <a:rPr lang="it-IT" dirty="0" smtClean="0"/>
              <a:t>Cache client </a:t>
            </a:r>
            <a:r>
              <a:rPr lang="it-IT" dirty="0" smtClean="0">
                <a:sym typeface="Wingdings" pitchFamily="2" charset="2"/>
              </a:rPr>
              <a:t> cache server  by </a:t>
            </a:r>
            <a:r>
              <a:rPr lang="it-IT" dirty="0" err="1" smtClean="0">
                <a:sym typeface="Wingdings" pitchFamily="2" charset="2"/>
              </a:rPr>
              <a:t>means</a:t>
            </a:r>
            <a:r>
              <a:rPr lang="it-IT" dirty="0" smtClean="0">
                <a:sym typeface="Wingdings" pitchFamily="2" charset="2"/>
              </a:rPr>
              <a:t> of </a:t>
            </a:r>
            <a:r>
              <a:rPr lang="it-IT" dirty="0" err="1" smtClean="0">
                <a:sym typeface="Wingdings" pitchFamily="2" charset="2"/>
              </a:rPr>
              <a:t>hearthbeat</a:t>
            </a:r>
            <a:endParaRPr lang="it-IT" dirty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pic>
        <p:nvPicPr>
          <p:cNvPr id="1028" name="Picture 4" descr="Eureka High level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664" y="1673424"/>
            <a:ext cx="14473608" cy="108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30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</a:t>
            </a:r>
            <a:r>
              <a:rPr lang="it-IT" dirty="0" err="1"/>
              <a:t>Microservice</a:t>
            </a:r>
            <a:r>
              <a:rPr lang="it-IT" dirty="0"/>
              <a:t>: </a:t>
            </a:r>
            <a:r>
              <a:rPr lang="it-IT" dirty="0" err="1"/>
              <a:t>Discovery</a:t>
            </a:r>
            <a:r>
              <a:rPr lang="it-IT" dirty="0"/>
              <a:t> Service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17808624" y="1676400"/>
            <a:ext cx="5943551" cy="6425832"/>
          </a:xfr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0827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008424" y="1676399"/>
            <a:ext cx="7743751" cy="9024519"/>
          </a:xfrm>
        </p:spPr>
        <p:txBody>
          <a:bodyPr/>
          <a:lstStyle/>
          <a:p>
            <a:r>
              <a:rPr lang="en-US" dirty="0"/>
              <a:t>In the following demo this </a:t>
            </a:r>
            <a:r>
              <a:rPr lang="en-US" dirty="0" err="1"/>
              <a:t>behaviour</a:t>
            </a:r>
            <a:r>
              <a:rPr lang="en-US" dirty="0"/>
              <a:t> has been switched off (the client side </a:t>
            </a:r>
            <a:r>
              <a:rPr lang="en-US" dirty="0" err="1"/>
              <a:t>behaviuor</a:t>
            </a:r>
            <a:r>
              <a:rPr lang="en-US" dirty="0"/>
              <a:t>) (standalone mode) so it does not keep </a:t>
            </a:r>
            <a:r>
              <a:rPr lang="en-US" dirty="0" err="1"/>
              <a:t>tring</a:t>
            </a:r>
            <a:r>
              <a:rPr lang="en-US" dirty="0"/>
              <a:t> and failing to  reach its pears.</a:t>
            </a:r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smtClean="0"/>
              <a:t>Service SERVER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843404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89956" y="2788019"/>
            <a:ext cx="18434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716197" y="270197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066473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937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  <p:bldP spid="11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5576376" y="1676400"/>
            <a:ext cx="8175799" cy="8782000"/>
          </a:xfrm>
        </p:spPr>
        <p:txBody>
          <a:bodyPr/>
          <a:lstStyle/>
          <a:p>
            <a:r>
              <a:rPr lang="it-IT" dirty="0" err="1"/>
              <a:t>Tranform</a:t>
            </a:r>
            <a:r>
              <a:rPr lang="it-IT" dirty="0"/>
              <a:t> the </a:t>
            </a:r>
            <a:r>
              <a:rPr lang="it-IT" dirty="0" err="1"/>
              <a:t>developed</a:t>
            </a:r>
            <a:r>
              <a:rPr lang="it-IT" dirty="0"/>
              <a:t> </a:t>
            </a:r>
            <a:r>
              <a:rPr lang="it-IT" dirty="0" err="1"/>
              <a:t>microservice</a:t>
            </a:r>
            <a:r>
              <a:rPr lang="it-IT" dirty="0"/>
              <a:t> to an Eureka </a:t>
            </a:r>
            <a:r>
              <a:rPr lang="it-IT" dirty="0" err="1"/>
              <a:t>managed</a:t>
            </a:r>
            <a:r>
              <a:rPr lang="it-IT" dirty="0"/>
              <a:t> service @</a:t>
            </a:r>
            <a:r>
              <a:rPr lang="it-IT" dirty="0" err="1" smtClean="0"/>
              <a:t>Enableeurekaclient</a:t>
            </a:r>
            <a:endParaRPr lang="it-IT" dirty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smtClean="0"/>
              <a:t>Service </a:t>
            </a:r>
            <a:r>
              <a:rPr lang="it-IT" dirty="0" err="1" smtClean="0"/>
              <a:t>SERVICE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783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40872" y="1676400"/>
            <a:ext cx="3711303" cy="2085256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smtClean="0"/>
              <a:t>Service CONSUMER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23107980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List&lt;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822848" y="5633865"/>
            <a:ext cx="19442160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25307" y="7794104"/>
            <a:ext cx="10186773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810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40872" y="1676400"/>
            <a:ext cx="3711303" cy="2085256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CONSUMER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23107980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390695"/>
            <a:ext cx="16489832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9487600"/>
            <a:ext cx="16489832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17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40872" y="1676400"/>
            <a:ext cx="3711303" cy="2085256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CONSUMER </a:t>
            </a:r>
            <a:br>
              <a:rPr lang="it-IT" dirty="0" smtClean="0"/>
            </a:br>
            <a:r>
              <a:rPr lang="it-IT" dirty="0" err="1" smtClean="0"/>
              <a:t>feign</a:t>
            </a:r>
            <a:r>
              <a:rPr lang="it-IT" dirty="0" smtClean="0"/>
              <a:t> client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23107980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SpringApplication.run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EurekaFeignClientApplication.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733819" y="7794104"/>
            <a:ext cx="16489832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2457" y="5158446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830290" y="11287720"/>
            <a:ext cx="8244916" cy="96334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598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205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: </a:t>
            </a: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1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sz="3600" dirty="0" smtClean="0"/>
              <a:t>To </a:t>
            </a:r>
            <a:r>
              <a:rPr lang="it-IT" sz="3600" dirty="0" err="1" smtClean="0"/>
              <a:t>avoid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outage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common to </a:t>
            </a:r>
            <a:r>
              <a:rPr lang="it-IT" sz="3600" dirty="0" err="1" smtClean="0"/>
              <a:t>realize</a:t>
            </a:r>
            <a:r>
              <a:rPr lang="it-IT" sz="3600" dirty="0" smtClean="0"/>
              <a:t> a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r>
              <a:rPr lang="it-IT" sz="3600" dirty="0" err="1" smtClean="0"/>
              <a:t>landscape</a:t>
            </a:r>
            <a:r>
              <a:rPr lang="it-IT" sz="3600" dirty="0" smtClean="0"/>
              <a:t> with more </a:t>
            </a:r>
            <a:r>
              <a:rPr lang="it-IT" sz="3600" dirty="0" err="1" smtClean="0"/>
              <a:t>than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same</a:t>
            </a:r>
            <a:r>
              <a:rPr lang="it-IT" sz="3600" dirty="0" smtClean="0"/>
              <a:t> </a:t>
            </a:r>
            <a:r>
              <a:rPr lang="it-IT" sz="3600" dirty="0" err="1" smtClean="0"/>
              <a:t>type</a:t>
            </a:r>
            <a:r>
              <a:rPr lang="it-IT" sz="3600" dirty="0" smtClean="0"/>
              <a:t> </a:t>
            </a:r>
            <a:r>
              <a:rPr lang="it-IT" sz="3600" dirty="0" err="1" smtClean="0"/>
              <a:t>running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context</a:t>
            </a:r>
            <a:r>
              <a:rPr lang="it-IT" sz="3600" dirty="0" smtClean="0"/>
              <a:t>  a </a:t>
            </a:r>
            <a:r>
              <a:rPr lang="it-IT" sz="3600" dirty="0" err="1" smtClean="0"/>
              <a:t>load</a:t>
            </a:r>
            <a:r>
              <a:rPr lang="it-IT" sz="3600" dirty="0" smtClean="0"/>
              <a:t> </a:t>
            </a:r>
            <a:r>
              <a:rPr lang="it-IT" sz="3600" dirty="0" err="1" smtClean="0"/>
              <a:t>balancer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spread </a:t>
            </a:r>
            <a:r>
              <a:rPr lang="it-IT" sz="3600" dirty="0" err="1" smtClean="0"/>
              <a:t>all</a:t>
            </a:r>
            <a:r>
              <a:rPr lang="it-IT" sz="3600" dirty="0" smtClean="0"/>
              <a:t> the </a:t>
            </a:r>
            <a:r>
              <a:rPr lang="it-IT" sz="3600" dirty="0" err="1" smtClean="0"/>
              <a:t>incoming</a:t>
            </a:r>
            <a:r>
              <a:rPr lang="it-IT" sz="3600" dirty="0" smtClean="0"/>
              <a:t> </a:t>
            </a:r>
            <a:r>
              <a:rPr lang="it-IT" sz="3600" dirty="0" err="1" smtClean="0"/>
              <a:t>calls</a:t>
            </a:r>
            <a:r>
              <a:rPr lang="it-IT" sz="3600" dirty="0" smtClean="0"/>
              <a:t> over the </a:t>
            </a:r>
            <a:r>
              <a:rPr lang="it-IT" sz="3600" dirty="0" err="1" smtClean="0"/>
              <a:t>instances</a:t>
            </a:r>
            <a:r>
              <a:rPr lang="it-IT" sz="3600" dirty="0" smtClean="0"/>
              <a:t>.</a:t>
            </a:r>
          </a:p>
          <a:p>
            <a:r>
              <a:rPr lang="it-IT" sz="3600" dirty="0" err="1" smtClean="0"/>
              <a:t>As</a:t>
            </a:r>
            <a:r>
              <a:rPr lang="it-IT" sz="3600" dirty="0" smtClean="0"/>
              <a:t> </a:t>
            </a:r>
            <a:r>
              <a:rPr lang="it-IT" sz="3600" dirty="0" err="1" smtClean="0"/>
              <a:t>stated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, </a:t>
            </a:r>
            <a:r>
              <a:rPr lang="it-IT" sz="3600" dirty="0" err="1" smtClean="0"/>
              <a:t>load</a:t>
            </a:r>
            <a:r>
              <a:rPr lang="it-IT" sz="3600" dirty="0" smtClean="0"/>
              <a:t>  </a:t>
            </a:r>
            <a:r>
              <a:rPr lang="it-IT" sz="3600" dirty="0" err="1" smtClean="0"/>
              <a:t>balancing</a:t>
            </a:r>
            <a:r>
              <a:rPr lang="it-IT" sz="3600" dirty="0" smtClean="0"/>
              <a:t> </a:t>
            </a:r>
            <a:r>
              <a:rPr lang="it-IT" sz="3600" dirty="0" err="1" smtClean="0"/>
              <a:t>shoud</a:t>
            </a:r>
            <a:r>
              <a:rPr lang="it-IT" sz="3600" dirty="0" smtClean="0"/>
              <a:t> be </a:t>
            </a:r>
            <a:r>
              <a:rPr lang="it-IT" sz="3600" dirty="0" err="1" smtClean="0"/>
              <a:t>realized</a:t>
            </a:r>
            <a:r>
              <a:rPr lang="it-IT" sz="3600" dirty="0" smtClean="0"/>
              <a:t> just </a:t>
            </a:r>
            <a:r>
              <a:rPr lang="it-IT" sz="3600" dirty="0" err="1" smtClean="0"/>
              <a:t>adding</a:t>
            </a:r>
            <a:r>
              <a:rPr lang="it-IT" sz="3600" dirty="0" smtClean="0"/>
              <a:t> </a:t>
            </a:r>
            <a:r>
              <a:rPr lang="it-IT" sz="3600" dirty="0" err="1" smtClean="0"/>
              <a:t>reference</a:t>
            </a:r>
            <a:r>
              <a:rPr lang="it-IT" sz="3600" dirty="0" smtClean="0"/>
              <a:t> of the new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, </a:t>
            </a:r>
            <a:r>
              <a:rPr lang="it-IT" sz="3600" dirty="0" err="1"/>
              <a:t>without</a:t>
            </a:r>
            <a:r>
              <a:rPr lang="it-IT" sz="3600" dirty="0"/>
              <a:t> </a:t>
            </a:r>
            <a:r>
              <a:rPr lang="it-IT" sz="3600" dirty="0" err="1" smtClean="0"/>
              <a:t>configuring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</a:t>
            </a:r>
            <a:r>
              <a:rPr lang="it-IT" sz="3600" dirty="0" err="1" smtClean="0"/>
              <a:t>proxying</a:t>
            </a:r>
            <a:r>
              <a:rPr lang="it-IT" sz="3600" dirty="0" smtClean="0"/>
              <a:t> </a:t>
            </a:r>
            <a:r>
              <a:rPr lang="it-IT" sz="3600" dirty="0" err="1"/>
              <a:t>load</a:t>
            </a:r>
            <a:r>
              <a:rPr lang="it-IT" sz="3600" dirty="0"/>
              <a:t> </a:t>
            </a:r>
            <a:r>
              <a:rPr lang="it-IT" sz="3600" dirty="0" err="1"/>
              <a:t>balancer</a:t>
            </a:r>
            <a:r>
              <a:rPr lang="it-IT" sz="3600" dirty="0"/>
              <a:t> </a:t>
            </a:r>
            <a:endParaRPr lang="it-IT" sz="3600" dirty="0" smtClean="0"/>
          </a:p>
          <a:p>
            <a:r>
              <a:rPr lang="it-IT" sz="3600" dirty="0" err="1" smtClean="0"/>
              <a:t>Ribbon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Netflix</a:t>
            </a:r>
            <a:r>
              <a:rPr lang="it-IT" sz="3600" dirty="0" smtClean="0"/>
              <a:t> </a:t>
            </a:r>
            <a:r>
              <a:rPr lang="it-IT" sz="3600" dirty="0" err="1" smtClean="0"/>
              <a:t>solution</a:t>
            </a:r>
            <a:r>
              <a:rPr lang="it-IT" sz="3600" dirty="0" smtClean="0"/>
              <a:t> to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load</a:t>
            </a:r>
            <a:r>
              <a:rPr lang="it-IT" sz="3600" dirty="0" smtClean="0"/>
              <a:t> </a:t>
            </a:r>
            <a:r>
              <a:rPr lang="it-IT" sz="3600" dirty="0" err="1" smtClean="0"/>
              <a:t>balancing</a:t>
            </a:r>
            <a:r>
              <a:rPr lang="it-IT" sz="3600" dirty="0" smtClean="0"/>
              <a:t> </a:t>
            </a:r>
            <a:r>
              <a:rPr lang="it-IT" sz="3600" dirty="0" err="1" smtClean="0"/>
              <a:t>features</a:t>
            </a:r>
            <a:endParaRPr lang="it-IT" sz="3600" dirty="0" smtClean="0"/>
          </a:p>
          <a:p>
            <a:pPr lvl="1"/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uses</a:t>
            </a:r>
            <a:r>
              <a:rPr lang="it-IT" sz="3600" dirty="0"/>
              <a:t> the information </a:t>
            </a:r>
            <a:r>
              <a:rPr lang="it-IT" sz="3600" dirty="0" err="1"/>
              <a:t>available</a:t>
            </a:r>
            <a:r>
              <a:rPr lang="it-IT" sz="3600" dirty="0"/>
              <a:t> in Eureka lo locate appropriate service </a:t>
            </a:r>
            <a:r>
              <a:rPr lang="it-IT" sz="3600" dirty="0" err="1"/>
              <a:t>instances</a:t>
            </a:r>
            <a:endParaRPr lang="it-IT" sz="3600" dirty="0"/>
          </a:p>
          <a:p>
            <a:pPr lvl="1"/>
            <a:r>
              <a:rPr lang="it-IT" sz="3600" dirty="0" err="1"/>
              <a:t>If</a:t>
            </a:r>
            <a:r>
              <a:rPr lang="it-IT" sz="3600" dirty="0"/>
              <a:t> more </a:t>
            </a:r>
            <a:r>
              <a:rPr lang="it-IT" sz="3600" dirty="0" err="1"/>
              <a:t>than</a:t>
            </a:r>
            <a:r>
              <a:rPr lang="it-IT" sz="3600" dirty="0"/>
              <a:t>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instance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found</a:t>
            </a:r>
            <a:r>
              <a:rPr lang="it-IT" sz="3600" dirty="0"/>
              <a:t>, </a:t>
            </a:r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will</a:t>
            </a:r>
            <a:r>
              <a:rPr lang="it-IT" sz="3600" dirty="0"/>
              <a:t> </a:t>
            </a:r>
            <a:r>
              <a:rPr lang="it-IT" sz="3600" dirty="0" err="1"/>
              <a:t>apply</a:t>
            </a:r>
            <a:r>
              <a:rPr lang="it-IT" sz="3600" dirty="0"/>
              <a:t> </a:t>
            </a:r>
            <a:r>
              <a:rPr lang="it-IT" sz="3600" dirty="0" err="1"/>
              <a:t>load</a:t>
            </a:r>
            <a:r>
              <a:rPr lang="it-IT" sz="3600" dirty="0"/>
              <a:t> </a:t>
            </a:r>
            <a:r>
              <a:rPr lang="it-IT" sz="3600" dirty="0" err="1"/>
              <a:t>balancing</a:t>
            </a:r>
            <a:r>
              <a:rPr lang="it-IT" sz="3600" dirty="0"/>
              <a:t> to spread the </a:t>
            </a:r>
            <a:r>
              <a:rPr lang="it-IT" sz="3600" dirty="0" err="1"/>
              <a:t>request</a:t>
            </a:r>
            <a:r>
              <a:rPr lang="it-IT" sz="3600" dirty="0"/>
              <a:t> over the </a:t>
            </a:r>
            <a:r>
              <a:rPr lang="it-IT" sz="3600" dirty="0" err="1"/>
              <a:t>available</a:t>
            </a:r>
            <a:r>
              <a:rPr lang="it-IT" sz="3600" dirty="0"/>
              <a:t> </a:t>
            </a:r>
            <a:r>
              <a:rPr lang="it-IT" sz="3600" dirty="0" err="1"/>
              <a:t>instances</a:t>
            </a:r>
            <a:endParaRPr lang="it-IT" sz="3600" dirty="0"/>
          </a:p>
          <a:p>
            <a:pPr lvl="1"/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does</a:t>
            </a:r>
            <a:r>
              <a:rPr lang="it-IT" sz="3600" dirty="0"/>
              <a:t> </a:t>
            </a:r>
            <a:r>
              <a:rPr lang="it-IT" sz="3600" dirty="0" err="1"/>
              <a:t>not</a:t>
            </a:r>
            <a:r>
              <a:rPr lang="it-IT" sz="3600" dirty="0"/>
              <a:t> </a:t>
            </a:r>
            <a:r>
              <a:rPr lang="it-IT" sz="3600" dirty="0" err="1"/>
              <a:t>run</a:t>
            </a:r>
            <a:r>
              <a:rPr lang="it-IT" sz="3600" dirty="0"/>
              <a:t> </a:t>
            </a:r>
            <a:r>
              <a:rPr lang="it-IT" sz="3600" dirty="0" err="1"/>
              <a:t>as</a:t>
            </a:r>
            <a:r>
              <a:rPr lang="it-IT" sz="3600" dirty="0"/>
              <a:t> a separate service </a:t>
            </a:r>
            <a:r>
              <a:rPr lang="it-IT" sz="3600" dirty="0" err="1"/>
              <a:t>but</a:t>
            </a:r>
            <a:r>
              <a:rPr lang="it-IT" sz="3600" dirty="0"/>
              <a:t> </a:t>
            </a:r>
            <a:r>
              <a:rPr lang="it-IT" sz="3600" dirty="0" err="1"/>
              <a:t>as</a:t>
            </a:r>
            <a:r>
              <a:rPr lang="it-IT" sz="3600" dirty="0"/>
              <a:t> an </a:t>
            </a:r>
            <a:r>
              <a:rPr lang="it-IT" sz="3600" dirty="0" err="1"/>
              <a:t>embedded</a:t>
            </a:r>
            <a:r>
              <a:rPr lang="it-IT" sz="3600" dirty="0"/>
              <a:t> component inside </a:t>
            </a:r>
            <a:r>
              <a:rPr lang="it-IT" sz="3600" dirty="0" err="1"/>
              <a:t>each</a:t>
            </a:r>
            <a:r>
              <a:rPr lang="it-IT" sz="3600" dirty="0"/>
              <a:t> service consumer.</a:t>
            </a:r>
          </a:p>
          <a:p>
            <a:pPr marL="419100" lvl="1" indent="0">
              <a:buNone/>
            </a:pPr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432914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9097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is based on integration between </a:t>
            </a:r>
            <a:r>
              <a:rPr lang="en-US" sz="2800" dirty="0"/>
              <a:t>Spring Integration </a:t>
            </a:r>
            <a:r>
              <a:rPr lang="en-US" sz="2800" dirty="0" smtClean="0"/>
              <a:t>and Spring </a:t>
            </a:r>
            <a:r>
              <a:rPr lang="en-US" sz="2800" dirty="0"/>
              <a:t>Boot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programming model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r>
              <a:rPr lang="en-US" sz="2800" strike="sngStrike" dirty="0"/>
              <a:t>Create, unit-test, and manage data </a:t>
            </a:r>
            <a:r>
              <a:rPr lang="en-US" sz="2800" strike="sngStrike" dirty="0" err="1"/>
              <a:t>microservices</a:t>
            </a:r>
            <a:r>
              <a:rPr lang="en-US" sz="2800" strike="sngStrike" dirty="0"/>
              <a:t> in isolation</a:t>
            </a:r>
          </a:p>
          <a:p>
            <a:pPr marL="0" indent="0" eaLnBrk="1" fontAlgn="ctr" hangingPunct="1">
              <a:buNone/>
            </a:pPr>
            <a:r>
              <a:rPr lang="en-US" sz="2800" strike="sngStrike" dirty="0" smtClean="0"/>
              <a:t>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0096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65" grpId="0" animBg="1"/>
      <p:bldP spid="8" grpId="0" animBg="1"/>
    </p:bldLst>
  </p:timing>
</p:sld>
</file>

<file path=ppt/slides/slide9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3076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8" grpId="0" animBg="1"/>
    </p:bldLst>
  </p:timing>
</p:sld>
</file>

<file path=ppt/slides/slide9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9672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6628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65" grpId="0" animBg="1"/>
      <p:bldP spid="8" grpId="0" animBg="1"/>
    </p:bldLst>
  </p:timing>
</p:sld>
</file>

<file path=ppt/slides/slide9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inside PWS</a:t>
            </a:r>
          </a:p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382687" y="2730105"/>
            <a:ext cx="5505127" cy="9071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9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21223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610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9"/>
            <a:ext cx="6237262" cy="327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Service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(APP/0)</a:t>
            </a:r>
          </a:p>
          <a:p>
            <a:pPr marL="419100" lvl="1" indent="0">
              <a:buNone/>
            </a:pPr>
            <a:endParaRPr lang="it-IT" sz="36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808" y="1703462"/>
            <a:ext cx="6604292" cy="545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9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788259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642" y="1457400"/>
            <a:ext cx="7110832" cy="5872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9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7713968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642" y="1457400"/>
            <a:ext cx="7110832" cy="5872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7994</TotalTime>
  <Pages>0</Pages>
  <Words>6206</Words>
  <Characters>0</Characters>
  <Application>Microsoft Office PowerPoint</Application>
  <PresentationFormat>Personalizzato</PresentationFormat>
  <Lines>0</Lines>
  <Paragraphs>1215</Paragraphs>
  <Slides>103</Slides>
  <Notes>46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103</vt:i4>
      </vt:variant>
    </vt:vector>
  </HeadingPairs>
  <TitlesOfParts>
    <vt:vector size="105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Requirements (functional)</vt:lpstr>
      <vt:lpstr>Requirements (non functional)</vt:lpstr>
      <vt:lpstr>Requirements (project management related)</vt:lpstr>
      <vt:lpstr>Microservices 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Apache Kafka message broker</vt:lpstr>
      <vt:lpstr>Presentazione standard di PowerPoint</vt:lpstr>
      <vt:lpstr>Presentazione standard di PowerPoint</vt:lpstr>
      <vt:lpstr>Requirements fullfilment: lifecycle process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Presentazione standard di PowerPoint</vt:lpstr>
      <vt:lpstr>[DEVELOPMENT / UNIT TEST]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Presentazione standard di PowerPoint</vt:lpstr>
      <vt:lpstr>Presentazione standard di PowerPoint</vt:lpstr>
      <vt:lpstr>[INTEGRATION TEST]</vt:lpstr>
      <vt:lpstr>INTEGRATION TEST</vt:lpstr>
      <vt:lpstr>INTEGRATION TEST</vt:lpstr>
      <vt:lpstr>INTEGRATION TEST</vt:lpstr>
      <vt:lpstr>INTEGRATION TEST </vt:lpstr>
      <vt:lpstr>INTEGRATION TEST</vt:lpstr>
      <vt:lpstr>INTEGRATION TEST</vt:lpstr>
      <vt:lpstr>INTEGRATION TEST</vt:lpstr>
      <vt:lpstr>Presentazione standard di PowerPoint</vt:lpstr>
      <vt:lpstr>Presentazione standard di PowerPoint</vt:lpstr>
      <vt:lpstr>[QUALITY ASSURANCE]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event driven architecture </vt:lpstr>
      <vt:lpstr>[Event driven architecture: base model]</vt:lpstr>
      <vt:lpstr>Event driven architecture: system landscape</vt:lpstr>
      <vt:lpstr>Base event driven architecture model: topics details</vt:lpstr>
      <vt:lpstr>Event driven architecture: base model </vt:lpstr>
      <vt:lpstr>Event driven Architecture</vt:lpstr>
      <vt:lpstr>Event driven Architecture consumer topics  …omple </vt:lpstr>
      <vt:lpstr>Event driven Architecture consuming topics </vt:lpstr>
      <vt:lpstr>Event driven Architecture Workflow mngt</vt:lpstr>
      <vt:lpstr>Event driven Architecture scheduler</vt:lpstr>
      <vt:lpstr>Event driven Architecture clean up scheduler</vt:lpstr>
      <vt:lpstr>Presentazione standard di PowerPoint</vt:lpstr>
      <vt:lpstr>Wiring Microservice: Service Discovery </vt:lpstr>
      <vt:lpstr>Netflix Eureka: specifications</vt:lpstr>
      <vt:lpstr>Discovery Services: Eureka stand alone mode</vt:lpstr>
      <vt:lpstr>Wiring Microservice: Discovery Service</vt:lpstr>
      <vt:lpstr>Wiring Microservice: Discovery Service SERVER</vt:lpstr>
      <vt:lpstr>Wiring Microservice: Discovery Service SERVICE</vt:lpstr>
      <vt:lpstr>Wiring Microservice: Discovery Service CONSUMER</vt:lpstr>
      <vt:lpstr>Wiring Microservice: Load balancing CONSUMER</vt:lpstr>
      <vt:lpstr>Wiring Microservice: Load balancing CONSUMER  feign client</vt:lpstr>
      <vt:lpstr>Presentazione standard di PowerPoint</vt:lpstr>
      <vt:lpstr>Load balancing: Netflix Ribbon </vt:lpstr>
      <vt:lpstr>Service discovery, dynamic routing and load balancing </vt:lpstr>
      <vt:lpstr>Service discovery, dynamic routing and load balancing </vt:lpstr>
      <vt:lpstr>Service discovery, dynamic routing and load balancing </vt:lpstr>
      <vt:lpstr>Service discovery, dynamic routing and load balancing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Presentazione standard di PowerPoint</vt:lpstr>
      <vt:lpstr>Conclusions</vt:lpstr>
      <vt:lpstr>What’s next?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Poste Italiane S.P.A.</cp:lastModifiedBy>
  <cp:revision>1458</cp:revision>
  <cp:lastPrinted>2016-09-29T13:44:10Z</cp:lastPrinted>
  <dcterms:modified xsi:type="dcterms:W3CDTF">2016-10-06T12:41:02Z</dcterms:modified>
</cp:coreProperties>
</file>